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6" r:id="rId4"/>
    <p:sldId id="258" r:id="rId5"/>
    <p:sldId id="261" r:id="rId6"/>
    <p:sldId id="262" r:id="rId7"/>
    <p:sldId id="263" r:id="rId8"/>
    <p:sldId id="259" r:id="rId9"/>
    <p:sldId id="264" r:id="rId10"/>
    <p:sldId id="265" r:id="rId11"/>
  </p:sldIdLst>
  <p:sldSz cx="9144000" cy="6858000" type="screen4x3"/>
  <p:notesSz cx="6797675" cy="9926638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69CF1AB2-1976-4502-BF36-3FF5EA218861}" styleName="Stile medio 4 - Color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7" d="100"/>
          <a:sy n="107" d="100"/>
        </p:scale>
        <p:origin x="-84" y="-2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83899-14F7-46D5-B5DB-77546779EA19}" type="datetimeFigureOut">
              <a:rPr lang="it-IT" smtClean="0"/>
              <a:pPr/>
              <a:t>27/03/2015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27C0D3-5B25-481C-8C7E-9716FE223B92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83899-14F7-46D5-B5DB-77546779EA19}" type="datetimeFigureOut">
              <a:rPr lang="it-IT" smtClean="0"/>
              <a:pPr/>
              <a:t>27/03/2015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27C0D3-5B25-481C-8C7E-9716FE223B92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83899-14F7-46D5-B5DB-77546779EA19}" type="datetimeFigureOut">
              <a:rPr lang="it-IT" smtClean="0"/>
              <a:pPr/>
              <a:t>27/03/2015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27C0D3-5B25-481C-8C7E-9716FE223B92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83899-14F7-46D5-B5DB-77546779EA19}" type="datetimeFigureOut">
              <a:rPr lang="it-IT" smtClean="0"/>
              <a:pPr/>
              <a:t>27/03/2015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27C0D3-5B25-481C-8C7E-9716FE223B92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83899-14F7-46D5-B5DB-77546779EA19}" type="datetimeFigureOut">
              <a:rPr lang="it-IT" smtClean="0"/>
              <a:pPr/>
              <a:t>27/03/2015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27C0D3-5B25-481C-8C7E-9716FE223B92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83899-14F7-46D5-B5DB-77546779EA19}" type="datetimeFigureOut">
              <a:rPr lang="it-IT" smtClean="0"/>
              <a:pPr/>
              <a:t>27/03/2015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27C0D3-5B25-481C-8C7E-9716FE223B92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83899-14F7-46D5-B5DB-77546779EA19}" type="datetimeFigureOut">
              <a:rPr lang="it-IT" smtClean="0"/>
              <a:pPr/>
              <a:t>27/03/2015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27C0D3-5B25-481C-8C7E-9716FE223B92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83899-14F7-46D5-B5DB-77546779EA19}" type="datetimeFigureOut">
              <a:rPr lang="it-IT" smtClean="0"/>
              <a:pPr/>
              <a:t>27/03/2015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27C0D3-5B25-481C-8C7E-9716FE223B92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83899-14F7-46D5-B5DB-77546779EA19}" type="datetimeFigureOut">
              <a:rPr lang="it-IT" smtClean="0"/>
              <a:pPr/>
              <a:t>27/03/2015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27C0D3-5B25-481C-8C7E-9716FE223B92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83899-14F7-46D5-B5DB-77546779EA19}" type="datetimeFigureOut">
              <a:rPr lang="it-IT" smtClean="0"/>
              <a:pPr/>
              <a:t>27/03/2015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27C0D3-5B25-481C-8C7E-9716FE223B92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83899-14F7-46D5-B5DB-77546779EA19}" type="datetimeFigureOut">
              <a:rPr lang="it-IT" smtClean="0"/>
              <a:pPr/>
              <a:t>27/03/2015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27C0D3-5B25-481C-8C7E-9716FE223B92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983899-14F7-46D5-B5DB-77546779EA19}" type="datetimeFigureOut">
              <a:rPr lang="it-IT" smtClean="0"/>
              <a:pPr/>
              <a:t>27/03/2015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27C0D3-5B25-481C-8C7E-9716FE223B92}" type="slidenum">
              <a:rPr lang="it-IT" smtClean="0"/>
              <a:pPr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476672"/>
            <a:ext cx="7772400" cy="1470025"/>
          </a:xfrm>
        </p:spPr>
        <p:txBody>
          <a:bodyPr/>
          <a:lstStyle/>
          <a:p>
            <a:r>
              <a:rPr lang="it-IT" dirty="0" smtClean="0"/>
              <a:t>Edicola Caritas</a:t>
            </a:r>
            <a:endParaRPr lang="it-IT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2852936"/>
            <a:ext cx="6400800" cy="1752600"/>
          </a:xfrm>
        </p:spPr>
        <p:txBody>
          <a:bodyPr/>
          <a:lstStyle/>
          <a:p>
            <a:r>
              <a:rPr lang="it-IT" dirty="0" smtClean="0"/>
              <a:t>Expo2015</a:t>
            </a:r>
          </a:p>
          <a:p>
            <a:r>
              <a:rPr lang="it-IT" dirty="0" smtClean="0"/>
              <a:t>Trend Analisi nel mese di Marzo 2015</a:t>
            </a:r>
            <a:endParaRPr lang="it-IT" dirty="0"/>
          </a:p>
        </p:txBody>
      </p:sp>
      <p:pic>
        <p:nvPicPr>
          <p:cNvPr id="5" name="Immagine 4" descr="logo unicatt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851920" y="5301208"/>
            <a:ext cx="1224136" cy="1224136"/>
          </a:xfrm>
          <a:prstGeom prst="rect">
            <a:avLst/>
          </a:prstGeom>
        </p:spPr>
      </p:pic>
      <p:sp>
        <p:nvSpPr>
          <p:cNvPr id="4" name="CasellaDiTesto 3"/>
          <p:cNvSpPr txBox="1"/>
          <p:nvPr/>
        </p:nvSpPr>
        <p:spPr>
          <a:xfrm>
            <a:off x="6012160" y="5652537"/>
            <a:ext cx="302433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600" dirty="0">
                <a:solidFill>
                  <a:schemeClr val="tx1">
                    <a:tint val="75000"/>
                  </a:schemeClr>
                </a:solidFill>
              </a:rPr>
              <a:t>Prof. Nicoletta </a:t>
            </a:r>
            <a:r>
              <a:rPr lang="it-IT" sz="1600" dirty="0" err="1">
                <a:solidFill>
                  <a:schemeClr val="tx1">
                    <a:tint val="75000"/>
                  </a:schemeClr>
                </a:solidFill>
              </a:rPr>
              <a:t>Vittadini</a:t>
            </a:r>
            <a:endParaRPr lang="it-IT" sz="1600" dirty="0">
              <a:solidFill>
                <a:schemeClr val="tx1">
                  <a:tint val="75000"/>
                </a:schemeClr>
              </a:solidFill>
            </a:endParaRPr>
          </a:p>
          <a:p>
            <a:r>
              <a:rPr lang="it-IT" sz="1600">
                <a:solidFill>
                  <a:schemeClr val="tx1">
                    <a:tint val="75000"/>
                  </a:schemeClr>
                </a:solidFill>
              </a:rPr>
              <a:t>Dott.ssa </a:t>
            </a:r>
            <a:r>
              <a:rPr lang="it-IT" sz="1600" smtClean="0">
                <a:solidFill>
                  <a:schemeClr val="tx1">
                    <a:tint val="75000"/>
                  </a:schemeClr>
                </a:solidFill>
              </a:rPr>
              <a:t>Francesca </a:t>
            </a:r>
            <a:r>
              <a:rPr lang="it-IT" sz="1600" dirty="0">
                <a:solidFill>
                  <a:schemeClr val="tx1">
                    <a:tint val="75000"/>
                  </a:schemeClr>
                </a:solidFill>
              </a:rPr>
              <a:t>Malucelli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/>
          </a:bodyPr>
          <a:lstStyle/>
          <a:p>
            <a:r>
              <a:rPr lang="it-IT" sz="2800" dirty="0" smtClean="0">
                <a:latin typeface="Arial" pitchFamily="34" charset="0"/>
                <a:cs typeface="Arial" pitchFamily="34" charset="0"/>
              </a:rPr>
              <a:t>Principali argomenti correlati alle Key </a:t>
            </a:r>
            <a:r>
              <a:rPr lang="it-IT" sz="2800" dirty="0" err="1" smtClean="0">
                <a:latin typeface="Arial" pitchFamily="34" charset="0"/>
                <a:cs typeface="Arial" pitchFamily="34" charset="0"/>
              </a:rPr>
              <a:t>Words</a:t>
            </a:r>
            <a:endParaRPr lang="it-IT" sz="28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Immagine 4" descr="logo unicatt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851920" y="5301208"/>
            <a:ext cx="1224136" cy="1224136"/>
          </a:xfrm>
          <a:prstGeom prst="rect">
            <a:avLst/>
          </a:prstGeom>
        </p:spPr>
      </p:pic>
      <p:sp>
        <p:nvSpPr>
          <p:cNvPr id="6" name="Segnaposto contenuto 5"/>
          <p:cNvSpPr txBox="1">
            <a:spLocks noGrp="1"/>
          </p:cNvSpPr>
          <p:nvPr>
            <p:ph idx="1"/>
          </p:nvPr>
        </p:nvSpPr>
        <p:spPr>
          <a:xfrm>
            <a:off x="3419872" y="1700808"/>
            <a:ext cx="2160240" cy="3341025"/>
          </a:xfrm>
          <a:prstGeom prst="roundRect">
            <a:avLst/>
          </a:prstGeom>
          <a:noFill/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  <a:buNone/>
            </a:pPr>
            <a:r>
              <a:rPr lang="it-IT" sz="2400" dirty="0" smtClean="0">
                <a:latin typeface="Arial" pitchFamily="34" charset="0"/>
                <a:cs typeface="Arial" pitchFamily="34" charset="0"/>
              </a:rPr>
              <a:t>Guerra</a:t>
            </a:r>
          </a:p>
          <a:p>
            <a:pPr algn="ctr">
              <a:lnSpc>
                <a:spcPct val="150000"/>
              </a:lnSpc>
              <a:buNone/>
            </a:pPr>
            <a:r>
              <a:rPr lang="it-IT" sz="2400" dirty="0" smtClean="0">
                <a:latin typeface="Arial" pitchFamily="34" charset="0"/>
                <a:cs typeface="Arial" pitchFamily="34" charset="0"/>
              </a:rPr>
              <a:t>Pace </a:t>
            </a:r>
          </a:p>
          <a:p>
            <a:pPr algn="ctr">
              <a:lnSpc>
                <a:spcPct val="150000"/>
              </a:lnSpc>
              <a:buNone/>
            </a:pPr>
            <a:r>
              <a:rPr lang="it-IT" sz="2400" dirty="0" smtClean="0">
                <a:latin typeface="Arial" pitchFamily="34" charset="0"/>
                <a:cs typeface="Arial" pitchFamily="34" charset="0"/>
              </a:rPr>
              <a:t>Violenza</a:t>
            </a:r>
          </a:p>
          <a:p>
            <a:pPr algn="ctr">
              <a:lnSpc>
                <a:spcPct val="150000"/>
              </a:lnSpc>
              <a:buNone/>
            </a:pPr>
            <a:r>
              <a:rPr lang="it-IT" sz="2400" dirty="0" smtClean="0">
                <a:latin typeface="Arial" pitchFamily="34" charset="0"/>
                <a:cs typeface="Arial" pitchFamily="34" charset="0"/>
              </a:rPr>
              <a:t>Morte</a:t>
            </a:r>
          </a:p>
          <a:p>
            <a:pPr algn="ctr">
              <a:lnSpc>
                <a:spcPct val="150000"/>
              </a:lnSpc>
              <a:buNone/>
            </a:pPr>
            <a:r>
              <a:rPr lang="it-IT" sz="2400" dirty="0" smtClean="0">
                <a:latin typeface="Arial" pitchFamily="34" charset="0"/>
                <a:cs typeface="Arial" pitchFamily="34" charset="0"/>
              </a:rPr>
              <a:t>Distruzione</a:t>
            </a:r>
            <a:endParaRPr lang="it-IT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CasellaDiTesto 6"/>
          <p:cNvSpPr txBox="1"/>
          <p:nvPr/>
        </p:nvSpPr>
        <p:spPr>
          <a:xfrm>
            <a:off x="539552" y="2341518"/>
            <a:ext cx="230425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Tx/>
              <a:buChar char="-"/>
            </a:pPr>
            <a:r>
              <a:rPr lang="it-IT" dirty="0" smtClean="0">
                <a:latin typeface="Arial" pitchFamily="34" charset="0"/>
                <a:cs typeface="Arial" pitchFamily="34" charset="0"/>
              </a:rPr>
              <a:t> Giudice di pace</a:t>
            </a:r>
          </a:p>
          <a:p>
            <a:pPr>
              <a:buFontTx/>
              <a:buChar char="-"/>
            </a:pPr>
            <a:r>
              <a:rPr lang="it-IT" dirty="0" smtClean="0">
                <a:latin typeface="Arial" pitchFamily="34" charset="0"/>
                <a:cs typeface="Arial" pitchFamily="34" charset="0"/>
              </a:rPr>
              <a:t> Guerra e pace</a:t>
            </a:r>
          </a:p>
          <a:p>
            <a:pPr>
              <a:buFontTx/>
              <a:buChar char="-"/>
            </a:pPr>
            <a:r>
              <a:rPr lang="it-IT" dirty="0" smtClean="0">
                <a:latin typeface="Arial" pitchFamily="34" charset="0"/>
                <a:cs typeface="Arial" pitchFamily="34" charset="0"/>
              </a:rPr>
              <a:t> Premio Nobel</a:t>
            </a:r>
            <a:endParaRPr lang="it-IT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CasellaDiTesto 7"/>
          <p:cNvSpPr txBox="1"/>
          <p:nvPr/>
        </p:nvSpPr>
        <p:spPr>
          <a:xfrm>
            <a:off x="6093052" y="2928137"/>
            <a:ext cx="237626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Tx/>
              <a:buChar char="-"/>
            </a:pPr>
            <a:r>
              <a:rPr lang="it-IT" dirty="0" smtClean="0">
                <a:latin typeface="Arial" pitchFamily="34" charset="0"/>
                <a:cs typeface="Arial" pitchFamily="34" charset="0"/>
              </a:rPr>
              <a:t> Violenza sulle donne</a:t>
            </a:r>
          </a:p>
          <a:p>
            <a:pPr>
              <a:buFontTx/>
              <a:buChar char="-"/>
            </a:pPr>
            <a:r>
              <a:rPr lang="it-IT" dirty="0" smtClean="0">
                <a:latin typeface="Arial" pitchFamily="34" charset="0"/>
                <a:cs typeface="Arial" pitchFamily="34" charset="0"/>
              </a:rPr>
              <a:t> Violenza domestica</a:t>
            </a:r>
          </a:p>
        </p:txBody>
      </p:sp>
      <p:sp>
        <p:nvSpPr>
          <p:cNvPr id="9" name="CasellaDiTesto 8"/>
          <p:cNvSpPr txBox="1"/>
          <p:nvPr/>
        </p:nvSpPr>
        <p:spPr>
          <a:xfrm>
            <a:off x="539552" y="3611191"/>
            <a:ext cx="25922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Tx/>
              <a:buChar char="-"/>
            </a:pPr>
            <a:r>
              <a:rPr lang="it-IT" dirty="0" smtClean="0">
                <a:latin typeface="Arial" pitchFamily="34" charset="0"/>
                <a:cs typeface="Arial" pitchFamily="34" charset="0"/>
              </a:rPr>
              <a:t> Pena di morte</a:t>
            </a:r>
          </a:p>
          <a:p>
            <a:pPr>
              <a:buFontTx/>
              <a:buChar char="-"/>
            </a:pPr>
            <a:r>
              <a:rPr lang="it-IT" dirty="0" smtClean="0">
                <a:latin typeface="Arial" pitchFamily="34" charset="0"/>
                <a:cs typeface="Arial" pitchFamily="34" charset="0"/>
              </a:rPr>
              <a:t> Harry Potter</a:t>
            </a:r>
          </a:p>
          <a:p>
            <a:pPr>
              <a:buFontTx/>
              <a:buChar char="-"/>
            </a:pPr>
            <a:r>
              <a:rPr lang="it-IT" dirty="0" smtClean="0">
                <a:latin typeface="Arial" pitchFamily="34" charset="0"/>
                <a:cs typeface="Arial" pitchFamily="34" charset="0"/>
              </a:rPr>
              <a:t> Dopo la morte</a:t>
            </a:r>
            <a:endParaRPr lang="it-IT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CasellaDiTesto 9"/>
          <p:cNvSpPr txBox="1"/>
          <p:nvPr/>
        </p:nvSpPr>
        <p:spPr>
          <a:xfrm>
            <a:off x="6093052" y="4203635"/>
            <a:ext cx="244827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Tx/>
              <a:buChar char="-"/>
            </a:pPr>
            <a:r>
              <a:rPr lang="it-IT" dirty="0" smtClean="0">
                <a:latin typeface="Arial" pitchFamily="34" charset="0"/>
                <a:cs typeface="Arial" pitchFamily="34" charset="0"/>
              </a:rPr>
              <a:t> Armi</a:t>
            </a:r>
          </a:p>
          <a:p>
            <a:pPr>
              <a:buFontTx/>
              <a:buChar char="-"/>
            </a:pPr>
            <a:r>
              <a:rPr lang="it-IT" dirty="0" smtClean="0">
                <a:latin typeface="Arial" pitchFamily="34" charset="0"/>
                <a:cs typeface="Arial" pitchFamily="34" charset="0"/>
              </a:rPr>
              <a:t> Giochi di distruzione</a:t>
            </a:r>
          </a:p>
          <a:p>
            <a:pPr>
              <a:buFontTx/>
              <a:buChar char="-"/>
            </a:pPr>
            <a:r>
              <a:rPr lang="it-IT" dirty="0" smtClean="0">
                <a:latin typeface="Arial" pitchFamily="34" charset="0"/>
                <a:cs typeface="Arial" pitchFamily="34" charset="0"/>
              </a:rPr>
              <a:t> Natura</a:t>
            </a:r>
          </a:p>
          <a:p>
            <a:endParaRPr lang="it-IT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CasellaDiTesto 10"/>
          <p:cNvSpPr txBox="1"/>
          <p:nvPr/>
        </p:nvSpPr>
        <p:spPr>
          <a:xfrm>
            <a:off x="6006249" y="1710388"/>
            <a:ext cx="313184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Tx/>
              <a:buChar char="-"/>
            </a:pPr>
            <a:r>
              <a:rPr lang="it-IT" dirty="0" smtClean="0">
                <a:latin typeface="Arial" pitchFamily="34" charset="0"/>
                <a:cs typeface="Arial" pitchFamily="34" charset="0"/>
              </a:rPr>
              <a:t> Seconda Guerra Mondiale</a:t>
            </a:r>
          </a:p>
          <a:p>
            <a:pPr>
              <a:buFontTx/>
              <a:buChar char="-"/>
            </a:pPr>
            <a:r>
              <a:rPr lang="it-IT" dirty="0" smtClean="0">
                <a:latin typeface="Arial" pitchFamily="34" charset="0"/>
                <a:cs typeface="Arial" pitchFamily="34" charset="0"/>
              </a:rPr>
              <a:t> Guerra Fredda</a:t>
            </a:r>
          </a:p>
          <a:p>
            <a:pPr>
              <a:buFontTx/>
              <a:buChar char="-"/>
            </a:pPr>
            <a:r>
              <a:rPr lang="it-IT" dirty="0" smtClean="0">
                <a:latin typeface="Arial" pitchFamily="34" charset="0"/>
                <a:cs typeface="Arial" pitchFamily="34" charset="0"/>
              </a:rPr>
              <a:t> Giochi di guerra</a:t>
            </a:r>
            <a:endParaRPr lang="it-IT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Freccia a destra 17"/>
          <p:cNvSpPr/>
          <p:nvPr/>
        </p:nvSpPr>
        <p:spPr>
          <a:xfrm rot="10800000">
            <a:off x="2901516" y="2698364"/>
            <a:ext cx="864096" cy="20963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9" name="Freccia a destra 18"/>
          <p:cNvSpPr/>
          <p:nvPr/>
        </p:nvSpPr>
        <p:spPr>
          <a:xfrm rot="10800000">
            <a:off x="2882769" y="3900245"/>
            <a:ext cx="864096" cy="20963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0" name="Freccia a destra 19"/>
          <p:cNvSpPr/>
          <p:nvPr/>
        </p:nvSpPr>
        <p:spPr>
          <a:xfrm>
            <a:off x="5076056" y="2067235"/>
            <a:ext cx="804914" cy="20963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1" name="Freccia a destra 20"/>
          <p:cNvSpPr/>
          <p:nvPr/>
        </p:nvSpPr>
        <p:spPr>
          <a:xfrm>
            <a:off x="5131800" y="3284984"/>
            <a:ext cx="864096" cy="20963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2" name="Freccia a destra 21"/>
          <p:cNvSpPr/>
          <p:nvPr/>
        </p:nvSpPr>
        <p:spPr>
          <a:xfrm>
            <a:off x="5292080" y="4594163"/>
            <a:ext cx="720080" cy="20963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asellaDiTesto 6"/>
          <p:cNvSpPr txBox="1"/>
          <p:nvPr/>
        </p:nvSpPr>
        <p:spPr>
          <a:xfrm>
            <a:off x="5652120" y="2060848"/>
            <a:ext cx="2915816" cy="3581162"/>
          </a:xfrm>
          <a:prstGeom prst="roundRect">
            <a:avLst/>
          </a:prstGeom>
          <a:noFill/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it-IT" sz="2800" dirty="0" smtClean="0">
                <a:latin typeface="Arial" pitchFamily="34" charset="0"/>
                <a:cs typeface="Arial" pitchFamily="34" charset="0"/>
              </a:rPr>
              <a:t>Guerra </a:t>
            </a:r>
          </a:p>
          <a:p>
            <a:pPr algn="ctr">
              <a:lnSpc>
                <a:spcPct val="150000"/>
              </a:lnSpc>
            </a:pPr>
            <a:r>
              <a:rPr lang="it-IT" sz="2800" dirty="0" smtClean="0">
                <a:latin typeface="Arial" pitchFamily="34" charset="0"/>
                <a:cs typeface="Arial" pitchFamily="34" charset="0"/>
              </a:rPr>
              <a:t>Pace</a:t>
            </a:r>
          </a:p>
          <a:p>
            <a:pPr algn="ctr">
              <a:lnSpc>
                <a:spcPct val="150000"/>
              </a:lnSpc>
            </a:pPr>
            <a:r>
              <a:rPr lang="it-IT" sz="2800" dirty="0" smtClean="0">
                <a:latin typeface="Arial" pitchFamily="34" charset="0"/>
                <a:cs typeface="Arial" pitchFamily="34" charset="0"/>
              </a:rPr>
              <a:t>Violenza</a:t>
            </a:r>
          </a:p>
          <a:p>
            <a:pPr algn="ctr">
              <a:lnSpc>
                <a:spcPct val="150000"/>
              </a:lnSpc>
            </a:pPr>
            <a:r>
              <a:rPr lang="it-IT" sz="2800" dirty="0" smtClean="0">
                <a:latin typeface="Arial" pitchFamily="34" charset="0"/>
                <a:cs typeface="Arial" pitchFamily="34" charset="0"/>
              </a:rPr>
              <a:t>Morte </a:t>
            </a:r>
          </a:p>
          <a:p>
            <a:pPr algn="ctr">
              <a:lnSpc>
                <a:spcPct val="150000"/>
              </a:lnSpc>
            </a:pPr>
            <a:r>
              <a:rPr lang="it-IT" sz="2800" dirty="0" smtClean="0">
                <a:latin typeface="Arial" pitchFamily="34" charset="0"/>
                <a:cs typeface="Arial" pitchFamily="34" charset="0"/>
              </a:rPr>
              <a:t>Distruzione</a:t>
            </a:r>
            <a:endParaRPr lang="it-IT" sz="24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>
                <a:latin typeface="Arial" pitchFamily="34" charset="0"/>
                <a:cs typeface="Arial" pitchFamily="34" charset="0"/>
              </a:rPr>
              <a:t>Key </a:t>
            </a:r>
            <a:r>
              <a:rPr lang="it-IT" dirty="0" err="1" smtClean="0">
                <a:latin typeface="Arial" pitchFamily="34" charset="0"/>
                <a:cs typeface="Arial" pitchFamily="34" charset="0"/>
              </a:rPr>
              <a:t>Words</a:t>
            </a:r>
            <a:endParaRPr lang="it-IT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CasellaDiTesto 3"/>
          <p:cNvSpPr txBox="1"/>
          <p:nvPr/>
        </p:nvSpPr>
        <p:spPr>
          <a:xfrm>
            <a:off x="611560" y="2008078"/>
            <a:ext cx="2808312" cy="3581162"/>
          </a:xfrm>
          <a:prstGeom prst="roundRect">
            <a:avLst/>
          </a:prstGeom>
          <a:noFill/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it-IT" sz="2800" dirty="0" smtClean="0">
                <a:latin typeface="Arial" pitchFamily="34" charset="0"/>
                <a:cs typeface="Arial" pitchFamily="34" charset="0"/>
              </a:rPr>
              <a:t>Cibo</a:t>
            </a:r>
          </a:p>
          <a:p>
            <a:pPr algn="ctr">
              <a:lnSpc>
                <a:spcPct val="150000"/>
              </a:lnSpc>
            </a:pPr>
            <a:r>
              <a:rPr lang="it-IT" sz="2800" dirty="0" smtClean="0">
                <a:latin typeface="Arial" pitchFamily="34" charset="0"/>
                <a:cs typeface="Arial" pitchFamily="34" charset="0"/>
              </a:rPr>
              <a:t>Acqua </a:t>
            </a:r>
          </a:p>
          <a:p>
            <a:pPr algn="ctr">
              <a:lnSpc>
                <a:spcPct val="150000"/>
              </a:lnSpc>
            </a:pPr>
            <a:r>
              <a:rPr lang="it-IT" sz="2800" dirty="0" smtClean="0">
                <a:latin typeface="Arial" pitchFamily="34" charset="0"/>
                <a:cs typeface="Arial" pitchFamily="34" charset="0"/>
              </a:rPr>
              <a:t>Terra</a:t>
            </a:r>
          </a:p>
          <a:p>
            <a:pPr algn="ctr">
              <a:lnSpc>
                <a:spcPct val="150000"/>
              </a:lnSpc>
            </a:pPr>
            <a:r>
              <a:rPr lang="it-IT" sz="2800" dirty="0" smtClean="0">
                <a:latin typeface="Arial" pitchFamily="34" charset="0"/>
                <a:cs typeface="Arial" pitchFamily="34" charset="0"/>
              </a:rPr>
              <a:t>Salute</a:t>
            </a:r>
          </a:p>
          <a:p>
            <a:pPr algn="ctr">
              <a:lnSpc>
                <a:spcPct val="150000"/>
              </a:lnSpc>
            </a:pPr>
            <a:r>
              <a:rPr lang="it-IT" sz="2800" dirty="0" smtClean="0">
                <a:latin typeface="Arial" pitchFamily="34" charset="0"/>
                <a:cs typeface="Arial" pitchFamily="34" charset="0"/>
              </a:rPr>
              <a:t>Risorsa</a:t>
            </a:r>
            <a:endParaRPr lang="it-IT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CasellaDiTesto 4"/>
          <p:cNvSpPr txBox="1"/>
          <p:nvPr/>
        </p:nvSpPr>
        <p:spPr>
          <a:xfrm>
            <a:off x="3203848" y="1268760"/>
            <a:ext cx="2664296" cy="3581162"/>
          </a:xfrm>
          <a:prstGeom prst="roundRect">
            <a:avLst/>
          </a:prstGeom>
          <a:noFill/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it-IT" sz="2800" dirty="0" smtClean="0">
                <a:latin typeface="Arial" pitchFamily="34" charset="0"/>
                <a:cs typeface="Arial" pitchFamily="34" charset="0"/>
              </a:rPr>
              <a:t>Lavoro</a:t>
            </a:r>
          </a:p>
          <a:p>
            <a:pPr algn="ctr">
              <a:lnSpc>
                <a:spcPct val="150000"/>
              </a:lnSpc>
            </a:pPr>
            <a:r>
              <a:rPr lang="it-IT" sz="2800" dirty="0" smtClean="0">
                <a:latin typeface="Arial" pitchFamily="34" charset="0"/>
                <a:cs typeface="Arial" pitchFamily="34" charset="0"/>
              </a:rPr>
              <a:t>Scuola</a:t>
            </a:r>
          </a:p>
          <a:p>
            <a:pPr algn="ctr">
              <a:lnSpc>
                <a:spcPct val="150000"/>
              </a:lnSpc>
            </a:pPr>
            <a:r>
              <a:rPr lang="it-IT" sz="2800" dirty="0" smtClean="0">
                <a:latin typeface="Arial" pitchFamily="34" charset="0"/>
                <a:cs typeface="Arial" pitchFamily="34" charset="0"/>
              </a:rPr>
              <a:t>Casa </a:t>
            </a:r>
          </a:p>
          <a:p>
            <a:pPr algn="ctr">
              <a:lnSpc>
                <a:spcPct val="150000"/>
              </a:lnSpc>
            </a:pPr>
            <a:r>
              <a:rPr lang="it-IT" sz="2800" dirty="0" smtClean="0">
                <a:latin typeface="Arial" pitchFamily="34" charset="0"/>
                <a:cs typeface="Arial" pitchFamily="34" charset="0"/>
              </a:rPr>
              <a:t>Cultura </a:t>
            </a:r>
          </a:p>
          <a:p>
            <a:pPr algn="ctr">
              <a:lnSpc>
                <a:spcPct val="150000"/>
              </a:lnSpc>
            </a:pPr>
            <a:r>
              <a:rPr lang="it-IT" sz="2800" dirty="0" smtClean="0">
                <a:latin typeface="Arial" pitchFamily="34" charset="0"/>
                <a:cs typeface="Arial" pitchFamily="34" charset="0"/>
              </a:rPr>
              <a:t>Informazione</a:t>
            </a:r>
          </a:p>
        </p:txBody>
      </p:sp>
      <p:pic>
        <p:nvPicPr>
          <p:cNvPr id="9" name="Immagine 8" descr="logo unicatt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851920" y="5301208"/>
            <a:ext cx="1224136" cy="122413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magine 3" descr="logo unicatt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851920" y="5301208"/>
            <a:ext cx="1224136" cy="1224136"/>
          </a:xfrm>
          <a:prstGeom prst="rect">
            <a:avLst/>
          </a:prstGeom>
        </p:spPr>
      </p:pic>
      <p:pic>
        <p:nvPicPr>
          <p:cNvPr id="9" name="Immagine 8" descr="4+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39552" y="404664"/>
            <a:ext cx="8079055" cy="486142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5793507"/>
          </a:xfrm>
        </p:spPr>
        <p:txBody>
          <a:bodyPr numCol="1"/>
          <a:lstStyle/>
          <a:p>
            <a:pPr algn="ctr">
              <a:buNone/>
            </a:pPr>
            <a:r>
              <a:rPr lang="it-IT" dirty="0" smtClean="0"/>
              <a:t>Cibo        Acqua        Terra        Risorsa          Salute</a:t>
            </a:r>
            <a:endParaRPr lang="it-IT" dirty="0"/>
          </a:p>
        </p:txBody>
      </p:sp>
      <p:pic>
        <p:nvPicPr>
          <p:cNvPr id="4" name="Immagine 3" descr="logo unicatt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851920" y="5301208"/>
            <a:ext cx="1224136" cy="1224136"/>
          </a:xfrm>
          <a:prstGeom prst="rect">
            <a:avLst/>
          </a:prstGeom>
        </p:spPr>
      </p:pic>
      <p:cxnSp>
        <p:nvCxnSpPr>
          <p:cNvPr id="6" name="Connettore 1 5"/>
          <p:cNvCxnSpPr/>
          <p:nvPr/>
        </p:nvCxnSpPr>
        <p:spPr>
          <a:xfrm>
            <a:off x="611560" y="836712"/>
            <a:ext cx="720080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Connettore 1 6"/>
          <p:cNvCxnSpPr/>
          <p:nvPr/>
        </p:nvCxnSpPr>
        <p:spPr>
          <a:xfrm>
            <a:off x="7524328" y="836712"/>
            <a:ext cx="1008112" cy="0"/>
          </a:xfrm>
          <a:prstGeom prst="line">
            <a:avLst/>
          </a:prstGeom>
          <a:ln w="28575">
            <a:solidFill>
              <a:schemeClr val="accent4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Connettore 1 7"/>
          <p:cNvCxnSpPr/>
          <p:nvPr/>
        </p:nvCxnSpPr>
        <p:spPr>
          <a:xfrm>
            <a:off x="5436096" y="836712"/>
            <a:ext cx="1152128" cy="0"/>
          </a:xfrm>
          <a:prstGeom prst="line">
            <a:avLst/>
          </a:prstGeom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onnettore 1 8"/>
          <p:cNvCxnSpPr/>
          <p:nvPr/>
        </p:nvCxnSpPr>
        <p:spPr>
          <a:xfrm>
            <a:off x="3923928" y="836712"/>
            <a:ext cx="720080" cy="0"/>
          </a:xfrm>
          <a:prstGeom prst="line">
            <a:avLst/>
          </a:prstGeom>
          <a:ln w="28575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Connettore 1 9"/>
          <p:cNvCxnSpPr/>
          <p:nvPr/>
        </p:nvCxnSpPr>
        <p:spPr>
          <a:xfrm>
            <a:off x="2123728" y="836712"/>
            <a:ext cx="936104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CasellaDiTesto 15"/>
          <p:cNvSpPr txBox="1"/>
          <p:nvPr/>
        </p:nvSpPr>
        <p:spPr>
          <a:xfrm>
            <a:off x="539552" y="4221088"/>
            <a:ext cx="79928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>
                <a:latin typeface="Arial" pitchFamily="34" charset="0"/>
                <a:cs typeface="Arial" pitchFamily="34" charset="0"/>
              </a:rPr>
              <a:t>Interessi di ricerca rispetto alle key </a:t>
            </a:r>
            <a:r>
              <a:rPr lang="it-IT" dirty="0" err="1" smtClean="0">
                <a:latin typeface="Arial" pitchFamily="34" charset="0"/>
                <a:cs typeface="Arial" pitchFamily="34" charset="0"/>
              </a:rPr>
              <a:t>words</a:t>
            </a:r>
            <a:r>
              <a:rPr lang="it-IT" dirty="0" smtClean="0">
                <a:latin typeface="Arial" pitchFamily="34" charset="0"/>
                <a:cs typeface="Arial" pitchFamily="34" charset="0"/>
              </a:rPr>
              <a:t> di riferimento nel mese di Marzo 2015</a:t>
            </a:r>
            <a:endParaRPr lang="it-IT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1" name="Immagine 10" descr="a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11560" y="1340768"/>
            <a:ext cx="7920000" cy="25056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5793507"/>
          </a:xfrm>
        </p:spPr>
        <p:txBody>
          <a:bodyPr numCol="1"/>
          <a:lstStyle/>
          <a:p>
            <a:pPr algn="ctr">
              <a:buNone/>
            </a:pPr>
            <a:r>
              <a:rPr lang="it-IT" dirty="0" smtClean="0"/>
              <a:t>Lavoro    Scuola     Casa     Cultura    Informazione</a:t>
            </a:r>
            <a:endParaRPr lang="it-IT" dirty="0"/>
          </a:p>
        </p:txBody>
      </p:sp>
      <p:pic>
        <p:nvPicPr>
          <p:cNvPr id="4" name="Immagine 3" descr="logo unicatt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851920" y="5301208"/>
            <a:ext cx="1224136" cy="1224136"/>
          </a:xfrm>
          <a:prstGeom prst="rect">
            <a:avLst/>
          </a:prstGeom>
        </p:spPr>
      </p:pic>
      <p:cxnSp>
        <p:nvCxnSpPr>
          <p:cNvPr id="6" name="Connettore 1 5"/>
          <p:cNvCxnSpPr/>
          <p:nvPr/>
        </p:nvCxnSpPr>
        <p:spPr>
          <a:xfrm>
            <a:off x="611560" y="836712"/>
            <a:ext cx="936104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Connettore 1 6"/>
          <p:cNvCxnSpPr/>
          <p:nvPr/>
        </p:nvCxnSpPr>
        <p:spPr>
          <a:xfrm>
            <a:off x="6516216" y="836712"/>
            <a:ext cx="2016224" cy="0"/>
          </a:xfrm>
          <a:prstGeom prst="line">
            <a:avLst/>
          </a:prstGeom>
          <a:ln w="28575">
            <a:solidFill>
              <a:schemeClr val="accent4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Connettore 1 7"/>
          <p:cNvCxnSpPr/>
          <p:nvPr/>
        </p:nvCxnSpPr>
        <p:spPr>
          <a:xfrm>
            <a:off x="4860032" y="836712"/>
            <a:ext cx="1152128" cy="0"/>
          </a:xfrm>
          <a:prstGeom prst="line">
            <a:avLst/>
          </a:prstGeom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onnettore 1 8"/>
          <p:cNvCxnSpPr/>
          <p:nvPr/>
        </p:nvCxnSpPr>
        <p:spPr>
          <a:xfrm>
            <a:off x="3563888" y="836712"/>
            <a:ext cx="720080" cy="0"/>
          </a:xfrm>
          <a:prstGeom prst="line">
            <a:avLst/>
          </a:prstGeom>
          <a:ln w="28575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Connettore 1 9"/>
          <p:cNvCxnSpPr/>
          <p:nvPr/>
        </p:nvCxnSpPr>
        <p:spPr>
          <a:xfrm>
            <a:off x="2123728" y="836712"/>
            <a:ext cx="936104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CasellaDiTesto 15"/>
          <p:cNvSpPr txBox="1"/>
          <p:nvPr/>
        </p:nvSpPr>
        <p:spPr>
          <a:xfrm>
            <a:off x="539552" y="4221088"/>
            <a:ext cx="79928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>
                <a:latin typeface="Arial" pitchFamily="34" charset="0"/>
                <a:cs typeface="Arial" pitchFamily="34" charset="0"/>
              </a:rPr>
              <a:t>Interessi di ricerca rispetto alle key </a:t>
            </a:r>
            <a:r>
              <a:rPr lang="it-IT" dirty="0" err="1" smtClean="0">
                <a:latin typeface="Arial" pitchFamily="34" charset="0"/>
                <a:cs typeface="Arial" pitchFamily="34" charset="0"/>
              </a:rPr>
              <a:t>words</a:t>
            </a:r>
            <a:r>
              <a:rPr lang="it-IT" dirty="0" smtClean="0">
                <a:latin typeface="Arial" pitchFamily="34" charset="0"/>
                <a:cs typeface="Arial" pitchFamily="34" charset="0"/>
              </a:rPr>
              <a:t> di riferimento nel mese di Marzo 2015</a:t>
            </a:r>
            <a:endParaRPr lang="it-IT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2" name="Immagine 11" descr="b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11560" y="1340768"/>
            <a:ext cx="7920000" cy="2442889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5793507"/>
          </a:xfrm>
        </p:spPr>
        <p:txBody>
          <a:bodyPr numCol="1"/>
          <a:lstStyle/>
          <a:p>
            <a:pPr algn="ctr">
              <a:buNone/>
            </a:pPr>
            <a:r>
              <a:rPr lang="it-IT" dirty="0" smtClean="0"/>
              <a:t>Guerra    Pace     Violenza     Morte     Distruzione</a:t>
            </a:r>
            <a:endParaRPr lang="it-IT" dirty="0"/>
          </a:p>
        </p:txBody>
      </p:sp>
      <p:pic>
        <p:nvPicPr>
          <p:cNvPr id="4" name="Immagine 3" descr="logo unicatt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851920" y="5301208"/>
            <a:ext cx="1224136" cy="1224136"/>
          </a:xfrm>
          <a:prstGeom prst="rect">
            <a:avLst/>
          </a:prstGeom>
        </p:spPr>
      </p:pic>
      <p:cxnSp>
        <p:nvCxnSpPr>
          <p:cNvPr id="6" name="Connettore 1 5"/>
          <p:cNvCxnSpPr/>
          <p:nvPr/>
        </p:nvCxnSpPr>
        <p:spPr>
          <a:xfrm>
            <a:off x="683568" y="836712"/>
            <a:ext cx="936104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Connettore 1 6"/>
          <p:cNvCxnSpPr/>
          <p:nvPr/>
        </p:nvCxnSpPr>
        <p:spPr>
          <a:xfrm>
            <a:off x="6804248" y="836712"/>
            <a:ext cx="1728192" cy="0"/>
          </a:xfrm>
          <a:prstGeom prst="line">
            <a:avLst/>
          </a:prstGeom>
          <a:ln w="28575">
            <a:solidFill>
              <a:schemeClr val="accent4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Connettore 1 7"/>
          <p:cNvCxnSpPr/>
          <p:nvPr/>
        </p:nvCxnSpPr>
        <p:spPr>
          <a:xfrm>
            <a:off x="5148064" y="836712"/>
            <a:ext cx="1152128" cy="0"/>
          </a:xfrm>
          <a:prstGeom prst="line">
            <a:avLst/>
          </a:prstGeom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onnettore 1 8"/>
          <p:cNvCxnSpPr/>
          <p:nvPr/>
        </p:nvCxnSpPr>
        <p:spPr>
          <a:xfrm>
            <a:off x="3563888" y="836712"/>
            <a:ext cx="1008112" cy="0"/>
          </a:xfrm>
          <a:prstGeom prst="line">
            <a:avLst/>
          </a:prstGeom>
          <a:ln w="28575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Connettore 1 9"/>
          <p:cNvCxnSpPr/>
          <p:nvPr/>
        </p:nvCxnSpPr>
        <p:spPr>
          <a:xfrm>
            <a:off x="2123728" y="836712"/>
            <a:ext cx="648072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CasellaDiTesto 15"/>
          <p:cNvSpPr txBox="1"/>
          <p:nvPr/>
        </p:nvSpPr>
        <p:spPr>
          <a:xfrm>
            <a:off x="539552" y="4221088"/>
            <a:ext cx="79928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>
                <a:latin typeface="Arial" pitchFamily="34" charset="0"/>
                <a:cs typeface="Arial" pitchFamily="34" charset="0"/>
              </a:rPr>
              <a:t>Interessi di ricerca rispetto alle key </a:t>
            </a:r>
            <a:r>
              <a:rPr lang="it-IT" dirty="0" err="1" smtClean="0">
                <a:latin typeface="Arial" pitchFamily="34" charset="0"/>
                <a:cs typeface="Arial" pitchFamily="34" charset="0"/>
              </a:rPr>
              <a:t>words</a:t>
            </a:r>
            <a:r>
              <a:rPr lang="it-IT" dirty="0" smtClean="0">
                <a:latin typeface="Arial" pitchFamily="34" charset="0"/>
                <a:cs typeface="Arial" pitchFamily="34" charset="0"/>
              </a:rPr>
              <a:t> di riferimento nel mese di Marzo 2015</a:t>
            </a:r>
            <a:endParaRPr lang="it-IT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1" name="Immagine 10" descr="c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11560" y="1340768"/>
            <a:ext cx="7920000" cy="2505109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asellaDiTesto 6"/>
          <p:cNvSpPr txBox="1"/>
          <p:nvPr/>
        </p:nvSpPr>
        <p:spPr>
          <a:xfrm>
            <a:off x="323528" y="332656"/>
            <a:ext cx="8208912" cy="95410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it-IT" sz="2800" dirty="0" smtClean="0">
                <a:latin typeface="Arial" pitchFamily="34" charset="0"/>
                <a:cs typeface="Arial" pitchFamily="34" charset="0"/>
              </a:rPr>
              <a:t>Volume interesse di ricerca a </a:t>
            </a:r>
            <a:r>
              <a:rPr lang="it-IT" sz="2800" smtClean="0">
                <a:latin typeface="Arial" pitchFamily="34" charset="0"/>
                <a:cs typeface="Arial" pitchFamily="34" charset="0"/>
              </a:rPr>
              <a:t>livello nazionale per </a:t>
            </a:r>
            <a:r>
              <a:rPr lang="it-IT" sz="2800" dirty="0" smtClean="0">
                <a:latin typeface="Arial" pitchFamily="34" charset="0"/>
                <a:cs typeface="Arial" pitchFamily="34" charset="0"/>
              </a:rPr>
              <a:t>il mese di Marzo 2015</a:t>
            </a:r>
            <a:endParaRPr lang="it-IT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CasellaDiTesto 7"/>
          <p:cNvSpPr txBox="1"/>
          <p:nvPr/>
        </p:nvSpPr>
        <p:spPr>
          <a:xfrm>
            <a:off x="251520" y="6258798"/>
            <a:ext cx="756084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600" i="1" dirty="0" smtClean="0">
                <a:latin typeface="Arial" pitchFamily="34" charset="0"/>
                <a:cs typeface="Arial" pitchFamily="34" charset="0"/>
              </a:rPr>
              <a:t>N.B. Il punto più elevato viene sempre indicato con un massimo di 100</a:t>
            </a:r>
            <a:endParaRPr lang="it-IT" sz="1600" i="1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0" name="Segnaposto contenuto 9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96129783"/>
              </p:ext>
            </p:extLst>
          </p:nvPr>
        </p:nvGraphicFramePr>
        <p:xfrm>
          <a:off x="539552" y="1628800"/>
          <a:ext cx="8064894" cy="1224136"/>
        </p:xfrm>
        <a:graphic>
          <a:graphicData uri="http://schemas.openxmlformats.org/drawingml/2006/table">
            <a:tbl>
              <a:tblPr>
                <a:tableStyleId>{69CF1AB2-1976-4502-BF36-3FF5EA218861}</a:tableStyleId>
              </a:tblPr>
              <a:tblGrid>
                <a:gridCol w="849566"/>
                <a:gridCol w="765806"/>
                <a:gridCol w="765806"/>
                <a:gridCol w="765806"/>
                <a:gridCol w="933326"/>
                <a:gridCol w="765806"/>
                <a:gridCol w="1687166"/>
                <a:gridCol w="765806"/>
                <a:gridCol w="765806"/>
              </a:tblGrid>
              <a:tr h="306034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it-IT" sz="1400" b="1" u="none" strike="noStrike" dirty="0">
                          <a:latin typeface="Arial" pitchFamily="34" charset="0"/>
                          <a:cs typeface="Arial" pitchFamily="34" charset="0"/>
                        </a:rPr>
                        <a:t>Cibo</a:t>
                      </a:r>
                      <a:endParaRPr lang="it-IT" sz="1400" b="1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it-IT" sz="1400" b="1" u="none" strike="noStrike" dirty="0">
                          <a:latin typeface="Arial" pitchFamily="34" charset="0"/>
                          <a:cs typeface="Arial" pitchFamily="34" charset="0"/>
                        </a:rPr>
                        <a:t>Acqua</a:t>
                      </a:r>
                      <a:endParaRPr lang="it-IT" sz="1400" b="1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it-IT" sz="1400" b="1" u="none" strike="noStrike" dirty="0">
                          <a:latin typeface="Arial" pitchFamily="34" charset="0"/>
                          <a:cs typeface="Arial" pitchFamily="34" charset="0"/>
                        </a:rPr>
                        <a:t>Terra</a:t>
                      </a:r>
                      <a:endParaRPr lang="it-IT" sz="1400" b="1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1" u="none" strike="noStrike" dirty="0">
                          <a:latin typeface="Arial" pitchFamily="34" charset="0"/>
                          <a:cs typeface="Arial" pitchFamily="34" charset="0"/>
                        </a:rPr>
                        <a:t>Risorsa</a:t>
                      </a:r>
                      <a:endParaRPr lang="it-IT" sz="1400" b="1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b"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it-IT" sz="1400" b="1" u="none" strike="noStrike" dirty="0">
                          <a:latin typeface="Arial" pitchFamily="34" charset="0"/>
                          <a:cs typeface="Arial" pitchFamily="34" charset="0"/>
                        </a:rPr>
                        <a:t>Salute</a:t>
                      </a:r>
                      <a:endParaRPr lang="it-IT" sz="1400" b="1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</a:tr>
              <a:tr h="306034"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u="none" strike="noStrike" dirty="0">
                          <a:latin typeface="Arial" pitchFamily="34" charset="0"/>
                          <a:cs typeface="Arial" pitchFamily="34" charset="0"/>
                        </a:rPr>
                        <a:t>Milano</a:t>
                      </a:r>
                      <a:endParaRPr lang="it-IT" sz="14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u="none" strike="noStrike">
                          <a:latin typeface="Arial" pitchFamily="34" charset="0"/>
                          <a:cs typeface="Arial" pitchFamily="34" charset="0"/>
                        </a:rPr>
                        <a:t>100</a:t>
                      </a:r>
                      <a:endParaRPr lang="it-IT" sz="1400" b="0" i="0" u="none" strike="noStrike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u="none" strike="noStrike">
                          <a:latin typeface="Arial" pitchFamily="34" charset="0"/>
                          <a:cs typeface="Arial" pitchFamily="34" charset="0"/>
                        </a:rPr>
                        <a:t>Pescara</a:t>
                      </a:r>
                      <a:endParaRPr lang="it-IT" sz="1400" b="0" i="0" u="none" strike="noStrike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u="none" strike="noStrike">
                          <a:latin typeface="Arial" pitchFamily="34" charset="0"/>
                          <a:cs typeface="Arial" pitchFamily="34" charset="0"/>
                        </a:rPr>
                        <a:t>100</a:t>
                      </a:r>
                      <a:endParaRPr lang="it-IT" sz="1400" b="0" i="0" u="none" strike="noStrike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u="none" strike="noStrike" dirty="0">
                          <a:latin typeface="Arial" pitchFamily="34" charset="0"/>
                          <a:cs typeface="Arial" pitchFamily="34" charset="0"/>
                        </a:rPr>
                        <a:t>Lucca</a:t>
                      </a:r>
                      <a:endParaRPr lang="it-IT" sz="14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u="none" strike="noStrike" dirty="0">
                          <a:latin typeface="Arial" pitchFamily="34" charset="0"/>
                          <a:cs typeface="Arial" pitchFamily="34" charset="0"/>
                        </a:rPr>
                        <a:t>100</a:t>
                      </a:r>
                      <a:endParaRPr lang="it-IT" sz="14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b"/>
                </a:tc>
                <a:tc rowSpan="3">
                  <a:txBody>
                    <a:bodyPr/>
                    <a:lstStyle/>
                    <a:p>
                      <a:pPr algn="ctr" fontAlgn="b"/>
                      <a:r>
                        <a:rPr lang="it-IT" sz="1400" u="none" strike="noStrike" dirty="0">
                          <a:latin typeface="Arial" pitchFamily="34" charset="0"/>
                          <a:cs typeface="Arial" pitchFamily="34" charset="0"/>
                        </a:rPr>
                        <a:t>volume di ricerca </a:t>
                      </a:r>
                      <a:r>
                        <a:rPr lang="it-IT" sz="1400" u="none" strike="noStrike" dirty="0" smtClean="0">
                          <a:latin typeface="Arial" pitchFamily="34" charset="0"/>
                          <a:cs typeface="Arial" pitchFamily="34" charset="0"/>
                        </a:rPr>
                        <a:t>insufficiente </a:t>
                      </a:r>
                      <a:r>
                        <a:rPr lang="it-IT" sz="1400" u="none" strike="noStrike" dirty="0">
                          <a:latin typeface="Arial" pitchFamily="34" charset="0"/>
                          <a:cs typeface="Arial" pitchFamily="34" charset="0"/>
                        </a:rPr>
                        <a:t>per avere risultati</a:t>
                      </a:r>
                      <a:endParaRPr lang="it-IT" sz="14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u="none" strike="noStrike">
                          <a:latin typeface="Arial" pitchFamily="34" charset="0"/>
                          <a:cs typeface="Arial" pitchFamily="34" charset="0"/>
                        </a:rPr>
                        <a:t>Torino</a:t>
                      </a:r>
                      <a:endParaRPr lang="it-IT" sz="1400" b="0" i="0" u="none" strike="noStrike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u="none" strike="noStrike">
                          <a:latin typeface="Arial" pitchFamily="34" charset="0"/>
                          <a:cs typeface="Arial" pitchFamily="34" charset="0"/>
                        </a:rPr>
                        <a:t>100</a:t>
                      </a:r>
                      <a:endParaRPr lang="it-IT" sz="1400" b="0" i="0" u="none" strike="noStrike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306034"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u="none" strike="noStrike">
                          <a:latin typeface="Arial" pitchFamily="34" charset="0"/>
                          <a:cs typeface="Arial" pitchFamily="34" charset="0"/>
                        </a:rPr>
                        <a:t>Bologna</a:t>
                      </a:r>
                      <a:endParaRPr lang="it-IT" sz="1400" b="0" i="0" u="none" strike="noStrike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u="none" strike="noStrike">
                          <a:latin typeface="Arial" pitchFamily="34" charset="0"/>
                          <a:cs typeface="Arial" pitchFamily="34" charset="0"/>
                        </a:rPr>
                        <a:t>95</a:t>
                      </a:r>
                      <a:endParaRPr lang="it-IT" sz="1400" b="0" i="0" u="none" strike="noStrike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u="none" strike="noStrike">
                          <a:latin typeface="Arial" pitchFamily="34" charset="0"/>
                          <a:cs typeface="Arial" pitchFamily="34" charset="0"/>
                        </a:rPr>
                        <a:t>Chieti</a:t>
                      </a:r>
                      <a:endParaRPr lang="it-IT" sz="1400" b="0" i="0" u="none" strike="noStrike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u="none" strike="noStrike">
                          <a:latin typeface="Arial" pitchFamily="34" charset="0"/>
                          <a:cs typeface="Arial" pitchFamily="34" charset="0"/>
                        </a:rPr>
                        <a:t>95</a:t>
                      </a:r>
                      <a:endParaRPr lang="it-IT" sz="1400" b="0" i="0" u="none" strike="noStrike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u="none" strike="noStrike">
                          <a:latin typeface="Arial" pitchFamily="34" charset="0"/>
                          <a:cs typeface="Arial" pitchFamily="34" charset="0"/>
                        </a:rPr>
                        <a:t>Bari</a:t>
                      </a:r>
                      <a:endParaRPr lang="it-IT" sz="1400" b="0" i="0" u="none" strike="noStrike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u="none" strike="noStrike" dirty="0">
                          <a:latin typeface="Arial" pitchFamily="34" charset="0"/>
                          <a:cs typeface="Arial" pitchFamily="34" charset="0"/>
                        </a:rPr>
                        <a:t>39</a:t>
                      </a:r>
                      <a:endParaRPr lang="it-IT" sz="14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u="none" strike="noStrike">
                          <a:latin typeface="Arial" pitchFamily="34" charset="0"/>
                          <a:cs typeface="Arial" pitchFamily="34" charset="0"/>
                        </a:rPr>
                        <a:t>Bologna</a:t>
                      </a:r>
                      <a:endParaRPr lang="it-IT" sz="1400" b="0" i="0" u="none" strike="noStrike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u="none" strike="noStrike">
                          <a:latin typeface="Arial" pitchFamily="34" charset="0"/>
                          <a:cs typeface="Arial" pitchFamily="34" charset="0"/>
                        </a:rPr>
                        <a:t>97</a:t>
                      </a:r>
                      <a:endParaRPr lang="it-IT" sz="1400" b="0" i="0" u="none" strike="noStrike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306034"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u="none" strike="noStrike">
                          <a:latin typeface="Arial" pitchFamily="34" charset="0"/>
                          <a:cs typeface="Arial" pitchFamily="34" charset="0"/>
                        </a:rPr>
                        <a:t>Palermo</a:t>
                      </a:r>
                      <a:endParaRPr lang="it-IT" sz="1400" b="0" i="0" u="none" strike="noStrike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u="none" strike="noStrike">
                          <a:latin typeface="Arial" pitchFamily="34" charset="0"/>
                          <a:cs typeface="Arial" pitchFamily="34" charset="0"/>
                        </a:rPr>
                        <a:t>92</a:t>
                      </a:r>
                      <a:endParaRPr lang="it-IT" sz="1400" b="0" i="0" u="none" strike="noStrike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u="none" strike="noStrike">
                          <a:latin typeface="Arial" pitchFamily="34" charset="0"/>
                          <a:cs typeface="Arial" pitchFamily="34" charset="0"/>
                        </a:rPr>
                        <a:t>Cagliari</a:t>
                      </a:r>
                      <a:endParaRPr lang="it-IT" sz="1400" b="0" i="0" u="none" strike="noStrike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u="none" strike="noStrike">
                          <a:latin typeface="Arial" pitchFamily="34" charset="0"/>
                          <a:cs typeface="Arial" pitchFamily="34" charset="0"/>
                        </a:rPr>
                        <a:t>83</a:t>
                      </a:r>
                      <a:endParaRPr lang="it-IT" sz="1400" b="0" i="0" u="none" strike="noStrike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u="none" strike="noStrike">
                          <a:latin typeface="Arial" pitchFamily="34" charset="0"/>
                          <a:cs typeface="Arial" pitchFamily="34" charset="0"/>
                        </a:rPr>
                        <a:t>Brescia</a:t>
                      </a:r>
                      <a:endParaRPr lang="it-IT" sz="1400" b="0" i="0" u="none" strike="noStrike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u="none" strike="noStrike" dirty="0">
                          <a:latin typeface="Arial" pitchFamily="34" charset="0"/>
                          <a:cs typeface="Arial" pitchFamily="34" charset="0"/>
                        </a:rPr>
                        <a:t>39</a:t>
                      </a:r>
                      <a:endParaRPr lang="it-IT" sz="14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u="none" strike="noStrike" dirty="0">
                          <a:latin typeface="Arial" pitchFamily="34" charset="0"/>
                          <a:cs typeface="Arial" pitchFamily="34" charset="0"/>
                        </a:rPr>
                        <a:t>Genova</a:t>
                      </a:r>
                      <a:endParaRPr lang="it-IT" sz="14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u="none" strike="noStrike" dirty="0">
                          <a:latin typeface="Arial" pitchFamily="34" charset="0"/>
                          <a:cs typeface="Arial" pitchFamily="34" charset="0"/>
                        </a:rPr>
                        <a:t>94</a:t>
                      </a:r>
                      <a:endParaRPr lang="it-IT" sz="14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  <p:graphicFrame>
        <p:nvGraphicFramePr>
          <p:cNvPr id="11" name="Tabella 10"/>
          <p:cNvGraphicFramePr>
            <a:graphicFrameLocks noGrp="1"/>
          </p:cNvGraphicFramePr>
          <p:nvPr/>
        </p:nvGraphicFramePr>
        <p:xfrm>
          <a:off x="539552" y="3068960"/>
          <a:ext cx="8064894" cy="1224136"/>
        </p:xfrm>
        <a:graphic>
          <a:graphicData uri="http://schemas.openxmlformats.org/drawingml/2006/table">
            <a:tbl>
              <a:tblPr>
                <a:tableStyleId>{69CF1AB2-1976-4502-BF36-3FF5EA218861}</a:tableStyleId>
              </a:tblPr>
              <a:tblGrid>
                <a:gridCol w="849566"/>
                <a:gridCol w="765806"/>
                <a:gridCol w="904908"/>
                <a:gridCol w="626704"/>
                <a:gridCol w="933326"/>
                <a:gridCol w="765806"/>
                <a:gridCol w="921360"/>
                <a:gridCol w="765806"/>
                <a:gridCol w="765806"/>
                <a:gridCol w="765806"/>
              </a:tblGrid>
              <a:tr h="306034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it-IT" sz="1400" b="1" u="none" strike="noStrike" dirty="0">
                          <a:latin typeface="Arial" pitchFamily="34" charset="0"/>
                          <a:cs typeface="Arial" pitchFamily="34" charset="0"/>
                        </a:rPr>
                        <a:t>Lavoro</a:t>
                      </a:r>
                      <a:endParaRPr lang="it-IT" sz="1400" b="1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036" marR="9036" marT="9036" marB="0" anchor="b"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it-IT" sz="1400" b="1" u="none" strike="noStrike" dirty="0">
                          <a:latin typeface="Arial" pitchFamily="34" charset="0"/>
                          <a:cs typeface="Arial" pitchFamily="34" charset="0"/>
                        </a:rPr>
                        <a:t>Scuola</a:t>
                      </a:r>
                      <a:endParaRPr lang="it-IT" sz="1400" b="1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036" marR="9036" marT="9036" marB="0" anchor="b"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it-IT" sz="1400" b="1" u="none" strike="noStrike" dirty="0">
                          <a:latin typeface="Arial" pitchFamily="34" charset="0"/>
                          <a:cs typeface="Arial" pitchFamily="34" charset="0"/>
                        </a:rPr>
                        <a:t>Casa</a:t>
                      </a:r>
                      <a:endParaRPr lang="it-IT" sz="1400" b="1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036" marR="9036" marT="9036" marB="0" anchor="b"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it-IT" sz="1400" b="1" u="none" strike="noStrike" dirty="0">
                          <a:latin typeface="Arial" pitchFamily="34" charset="0"/>
                          <a:cs typeface="Arial" pitchFamily="34" charset="0"/>
                        </a:rPr>
                        <a:t>Cultura</a:t>
                      </a:r>
                      <a:endParaRPr lang="it-IT" sz="1400" b="1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036" marR="9036" marT="9036" marB="0" anchor="b"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it-IT" sz="1400" b="1" u="none" strike="noStrike" dirty="0">
                          <a:latin typeface="Arial" pitchFamily="34" charset="0"/>
                          <a:cs typeface="Arial" pitchFamily="34" charset="0"/>
                        </a:rPr>
                        <a:t>Informazione</a:t>
                      </a:r>
                      <a:endParaRPr lang="it-IT" sz="1400" b="1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036" marR="9036" marT="9036" marB="0" anchor="b"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</a:tr>
              <a:tr h="306034"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u="none" strike="noStrike">
                          <a:latin typeface="Arial" pitchFamily="34" charset="0"/>
                          <a:cs typeface="Arial" pitchFamily="34" charset="0"/>
                        </a:rPr>
                        <a:t>Sassari</a:t>
                      </a:r>
                      <a:endParaRPr lang="it-IT" sz="1400" b="0" i="0" u="none" strike="noStrike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036" marR="9036" marT="903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u="none" strike="noStrike">
                          <a:latin typeface="Arial" pitchFamily="34" charset="0"/>
                          <a:cs typeface="Arial" pitchFamily="34" charset="0"/>
                        </a:rPr>
                        <a:t>100</a:t>
                      </a:r>
                      <a:endParaRPr lang="it-IT" sz="1400" b="0" i="0" u="none" strike="noStrike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036" marR="9036" marT="903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u="none" strike="noStrike">
                          <a:latin typeface="Arial" pitchFamily="34" charset="0"/>
                          <a:cs typeface="Arial" pitchFamily="34" charset="0"/>
                        </a:rPr>
                        <a:t>Cosenza</a:t>
                      </a:r>
                      <a:endParaRPr lang="it-IT" sz="1400" b="0" i="0" u="none" strike="noStrike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036" marR="9036" marT="903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u="none" strike="noStrike">
                          <a:latin typeface="Arial" pitchFamily="34" charset="0"/>
                          <a:cs typeface="Arial" pitchFamily="34" charset="0"/>
                        </a:rPr>
                        <a:t>100</a:t>
                      </a:r>
                      <a:endParaRPr lang="it-IT" sz="1400" b="0" i="0" u="none" strike="noStrike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036" marR="9036" marT="903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u="none" strike="noStrike" dirty="0">
                          <a:latin typeface="Arial" pitchFamily="34" charset="0"/>
                          <a:cs typeface="Arial" pitchFamily="34" charset="0"/>
                        </a:rPr>
                        <a:t>Milano</a:t>
                      </a:r>
                      <a:endParaRPr lang="it-IT" sz="14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036" marR="9036" marT="903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u="none" strike="noStrike" dirty="0">
                          <a:latin typeface="Arial" pitchFamily="34" charset="0"/>
                          <a:cs typeface="Arial" pitchFamily="34" charset="0"/>
                        </a:rPr>
                        <a:t>100</a:t>
                      </a:r>
                      <a:endParaRPr lang="it-IT" sz="14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036" marR="9036" marT="903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u="none" strike="noStrike" dirty="0">
                          <a:latin typeface="Arial" pitchFamily="34" charset="0"/>
                          <a:cs typeface="Arial" pitchFamily="34" charset="0"/>
                        </a:rPr>
                        <a:t>Roma</a:t>
                      </a:r>
                      <a:endParaRPr lang="it-IT" sz="14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036" marR="9036" marT="903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u="none" strike="noStrike">
                          <a:latin typeface="Arial" pitchFamily="34" charset="0"/>
                          <a:cs typeface="Arial" pitchFamily="34" charset="0"/>
                        </a:rPr>
                        <a:t>100</a:t>
                      </a:r>
                      <a:endParaRPr lang="it-IT" sz="1400" b="0" i="0" u="none" strike="noStrike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036" marR="9036" marT="903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u="none" strike="noStrike">
                          <a:latin typeface="Arial" pitchFamily="34" charset="0"/>
                          <a:cs typeface="Arial" pitchFamily="34" charset="0"/>
                        </a:rPr>
                        <a:t>Roma</a:t>
                      </a:r>
                      <a:endParaRPr lang="it-IT" sz="1400" b="0" i="0" u="none" strike="noStrike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036" marR="9036" marT="903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u="none" strike="noStrike" dirty="0">
                          <a:latin typeface="Arial" pitchFamily="34" charset="0"/>
                          <a:cs typeface="Arial" pitchFamily="34" charset="0"/>
                        </a:rPr>
                        <a:t>100</a:t>
                      </a:r>
                      <a:endParaRPr lang="it-IT" sz="14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036" marR="9036" marT="9036" marB="0" anchor="b"/>
                </a:tc>
              </a:tr>
              <a:tr h="306034"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u="none" strike="noStrike">
                          <a:latin typeface="Arial" pitchFamily="34" charset="0"/>
                          <a:cs typeface="Arial" pitchFamily="34" charset="0"/>
                        </a:rPr>
                        <a:t>Caserta</a:t>
                      </a:r>
                      <a:endParaRPr lang="it-IT" sz="1400" b="0" i="0" u="none" strike="noStrike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036" marR="9036" marT="903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u="none" strike="noStrike">
                          <a:latin typeface="Arial" pitchFamily="34" charset="0"/>
                          <a:cs typeface="Arial" pitchFamily="34" charset="0"/>
                        </a:rPr>
                        <a:t>99</a:t>
                      </a:r>
                      <a:endParaRPr lang="it-IT" sz="1400" b="0" i="0" u="none" strike="noStrike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036" marR="9036" marT="903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u="none" strike="noStrike">
                          <a:latin typeface="Arial" pitchFamily="34" charset="0"/>
                          <a:cs typeface="Arial" pitchFamily="34" charset="0"/>
                        </a:rPr>
                        <a:t>Catanzaro</a:t>
                      </a:r>
                      <a:endParaRPr lang="it-IT" sz="1400" b="0" i="0" u="none" strike="noStrike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036" marR="9036" marT="903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u="none" strike="noStrike">
                          <a:latin typeface="Arial" pitchFamily="34" charset="0"/>
                          <a:cs typeface="Arial" pitchFamily="34" charset="0"/>
                        </a:rPr>
                        <a:t>95</a:t>
                      </a:r>
                      <a:endParaRPr lang="it-IT" sz="1400" b="0" i="0" u="none" strike="noStrike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036" marR="9036" marT="903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u="none" strike="noStrike">
                          <a:latin typeface="Arial" pitchFamily="34" charset="0"/>
                          <a:cs typeface="Arial" pitchFamily="34" charset="0"/>
                        </a:rPr>
                        <a:t>Roma</a:t>
                      </a:r>
                      <a:endParaRPr lang="it-IT" sz="1400" b="0" i="0" u="none" strike="noStrike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036" marR="9036" marT="903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u="none" strike="noStrike">
                          <a:latin typeface="Arial" pitchFamily="34" charset="0"/>
                          <a:cs typeface="Arial" pitchFamily="34" charset="0"/>
                        </a:rPr>
                        <a:t>92</a:t>
                      </a:r>
                      <a:endParaRPr lang="it-IT" sz="1400" b="0" i="0" u="none" strike="noStrike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036" marR="9036" marT="903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u="none" strike="noStrike" dirty="0">
                          <a:latin typeface="Arial" pitchFamily="34" charset="0"/>
                          <a:cs typeface="Arial" pitchFamily="34" charset="0"/>
                        </a:rPr>
                        <a:t>Bologna</a:t>
                      </a:r>
                      <a:endParaRPr lang="it-IT" sz="14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036" marR="9036" marT="903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u="none" strike="noStrike" dirty="0">
                          <a:latin typeface="Arial" pitchFamily="34" charset="0"/>
                          <a:cs typeface="Arial" pitchFamily="34" charset="0"/>
                        </a:rPr>
                        <a:t>85</a:t>
                      </a:r>
                      <a:endParaRPr lang="it-IT" sz="14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036" marR="9036" marT="903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u="none" strike="noStrike">
                          <a:latin typeface="Arial" pitchFamily="34" charset="0"/>
                          <a:cs typeface="Arial" pitchFamily="34" charset="0"/>
                        </a:rPr>
                        <a:t>Milano</a:t>
                      </a:r>
                      <a:endParaRPr lang="it-IT" sz="1400" b="0" i="0" u="none" strike="noStrike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036" marR="9036" marT="903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u="none" strike="noStrike">
                          <a:latin typeface="Arial" pitchFamily="34" charset="0"/>
                          <a:cs typeface="Arial" pitchFamily="34" charset="0"/>
                        </a:rPr>
                        <a:t>91</a:t>
                      </a:r>
                      <a:endParaRPr lang="it-IT" sz="1400" b="0" i="0" u="none" strike="noStrike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036" marR="9036" marT="9036" marB="0" anchor="b"/>
                </a:tc>
              </a:tr>
              <a:tr h="306034"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u="none" strike="noStrike">
                          <a:latin typeface="Arial" pitchFamily="34" charset="0"/>
                          <a:cs typeface="Arial" pitchFamily="34" charset="0"/>
                        </a:rPr>
                        <a:t>Verona</a:t>
                      </a:r>
                      <a:endParaRPr lang="it-IT" sz="1400" b="0" i="0" u="none" strike="noStrike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036" marR="9036" marT="903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u="none" strike="noStrike">
                          <a:latin typeface="Arial" pitchFamily="34" charset="0"/>
                          <a:cs typeface="Arial" pitchFamily="34" charset="0"/>
                        </a:rPr>
                        <a:t>97</a:t>
                      </a:r>
                      <a:endParaRPr lang="it-IT" sz="1400" b="0" i="0" u="none" strike="noStrike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036" marR="9036" marT="903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u="none" strike="noStrike">
                          <a:latin typeface="Arial" pitchFamily="34" charset="0"/>
                          <a:cs typeface="Arial" pitchFamily="34" charset="0"/>
                        </a:rPr>
                        <a:t>Caserta</a:t>
                      </a:r>
                      <a:endParaRPr lang="it-IT" sz="1400" b="0" i="0" u="none" strike="noStrike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036" marR="9036" marT="903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u="none" strike="noStrike">
                          <a:latin typeface="Arial" pitchFamily="34" charset="0"/>
                          <a:cs typeface="Arial" pitchFamily="34" charset="0"/>
                        </a:rPr>
                        <a:t>93</a:t>
                      </a:r>
                      <a:endParaRPr lang="it-IT" sz="1400" b="0" i="0" u="none" strike="noStrike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036" marR="9036" marT="903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u="none" strike="noStrike">
                          <a:latin typeface="Arial" pitchFamily="34" charset="0"/>
                          <a:cs typeface="Arial" pitchFamily="34" charset="0"/>
                        </a:rPr>
                        <a:t>Torino</a:t>
                      </a:r>
                      <a:endParaRPr lang="it-IT" sz="1400" b="0" i="0" u="none" strike="noStrike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036" marR="9036" marT="903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u="none" strike="noStrike">
                          <a:latin typeface="Arial" pitchFamily="34" charset="0"/>
                          <a:cs typeface="Arial" pitchFamily="34" charset="0"/>
                        </a:rPr>
                        <a:t>91</a:t>
                      </a:r>
                      <a:endParaRPr lang="it-IT" sz="1400" b="0" i="0" u="none" strike="noStrike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036" marR="9036" marT="903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u="none" strike="noStrike">
                          <a:latin typeface="Arial" pitchFamily="34" charset="0"/>
                          <a:cs typeface="Arial" pitchFamily="34" charset="0"/>
                        </a:rPr>
                        <a:t>Torino</a:t>
                      </a:r>
                      <a:endParaRPr lang="it-IT" sz="1400" b="0" i="0" u="none" strike="noStrike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036" marR="9036" marT="903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u="none" strike="noStrike" dirty="0">
                          <a:latin typeface="Arial" pitchFamily="34" charset="0"/>
                          <a:cs typeface="Arial" pitchFamily="34" charset="0"/>
                        </a:rPr>
                        <a:t>66</a:t>
                      </a:r>
                      <a:endParaRPr lang="it-IT" sz="14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036" marR="9036" marT="903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u="none" strike="noStrike" dirty="0"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endParaRPr lang="it-IT" sz="14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036" marR="9036" marT="903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u="none" strike="noStrike" dirty="0"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endParaRPr lang="it-IT" sz="14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036" marR="9036" marT="9036" marB="0" anchor="b"/>
                </a:tc>
              </a:tr>
            </a:tbl>
          </a:graphicData>
        </a:graphic>
      </p:graphicFrame>
      <p:graphicFrame>
        <p:nvGraphicFramePr>
          <p:cNvPr id="12" name="Tabella 11"/>
          <p:cNvGraphicFramePr>
            <a:graphicFrameLocks noGrp="1"/>
          </p:cNvGraphicFramePr>
          <p:nvPr/>
        </p:nvGraphicFramePr>
        <p:xfrm>
          <a:off x="539552" y="4509120"/>
          <a:ext cx="8064894" cy="1440160"/>
        </p:xfrm>
        <a:graphic>
          <a:graphicData uri="http://schemas.openxmlformats.org/drawingml/2006/table">
            <a:tbl>
              <a:tblPr>
                <a:tableStyleId>{69CF1AB2-1976-4502-BF36-3FF5EA218861}</a:tableStyleId>
              </a:tblPr>
              <a:tblGrid>
                <a:gridCol w="849566"/>
                <a:gridCol w="765806"/>
                <a:gridCol w="765806"/>
                <a:gridCol w="765806"/>
                <a:gridCol w="933326"/>
                <a:gridCol w="765806"/>
                <a:gridCol w="921360"/>
                <a:gridCol w="765806"/>
                <a:gridCol w="765806"/>
                <a:gridCol w="765806"/>
              </a:tblGrid>
              <a:tr h="360040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it-IT" sz="1400" b="1" u="none" strike="noStrike" dirty="0">
                          <a:latin typeface="Arial" pitchFamily="34" charset="0"/>
                          <a:cs typeface="Arial" pitchFamily="34" charset="0"/>
                        </a:rPr>
                        <a:t>Guerra</a:t>
                      </a:r>
                      <a:endParaRPr lang="it-IT" sz="1400" b="1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036" marR="9036" marT="9036" marB="0" anchor="b"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it-IT" sz="1400" b="1" u="none" strike="noStrike" dirty="0">
                          <a:latin typeface="Arial" pitchFamily="34" charset="0"/>
                          <a:cs typeface="Arial" pitchFamily="34" charset="0"/>
                        </a:rPr>
                        <a:t>Pace</a:t>
                      </a:r>
                      <a:endParaRPr lang="it-IT" sz="1400" b="1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036" marR="9036" marT="9036" marB="0" anchor="b"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it-IT" sz="1400" b="1" u="none" strike="noStrike" dirty="0">
                          <a:latin typeface="Arial" pitchFamily="34" charset="0"/>
                          <a:cs typeface="Arial" pitchFamily="34" charset="0"/>
                        </a:rPr>
                        <a:t>Violenza</a:t>
                      </a:r>
                      <a:endParaRPr lang="it-IT" sz="1400" b="1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036" marR="9036" marT="9036" marB="0" anchor="b"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it-IT" sz="1400" b="1" u="none" strike="noStrike" dirty="0">
                          <a:latin typeface="Arial" pitchFamily="34" charset="0"/>
                          <a:cs typeface="Arial" pitchFamily="34" charset="0"/>
                        </a:rPr>
                        <a:t>Morte</a:t>
                      </a:r>
                      <a:endParaRPr lang="it-IT" sz="1400" b="1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036" marR="9036" marT="9036" marB="0" anchor="b"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it-IT" sz="1400" b="1" u="none" strike="noStrike" dirty="0">
                          <a:latin typeface="Arial" pitchFamily="34" charset="0"/>
                          <a:cs typeface="Arial" pitchFamily="34" charset="0"/>
                        </a:rPr>
                        <a:t>Distruzione</a:t>
                      </a:r>
                      <a:endParaRPr lang="it-IT" sz="1400" b="1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036" marR="9036" marT="9036" marB="0" anchor="b"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u="none" strike="noStrike">
                          <a:latin typeface="Arial" pitchFamily="34" charset="0"/>
                          <a:cs typeface="Arial" pitchFamily="34" charset="0"/>
                        </a:rPr>
                        <a:t>Udine</a:t>
                      </a:r>
                      <a:endParaRPr lang="it-IT" sz="1400" b="0" i="0" u="none" strike="noStrike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036" marR="9036" marT="903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u="none" strike="noStrike">
                          <a:latin typeface="Arial" pitchFamily="34" charset="0"/>
                          <a:cs typeface="Arial" pitchFamily="34" charset="0"/>
                        </a:rPr>
                        <a:t>100</a:t>
                      </a:r>
                      <a:endParaRPr lang="it-IT" sz="1400" b="0" i="0" u="none" strike="noStrike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036" marR="9036" marT="903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u="none" strike="noStrike" dirty="0">
                          <a:latin typeface="Arial" pitchFamily="34" charset="0"/>
                          <a:cs typeface="Arial" pitchFamily="34" charset="0"/>
                        </a:rPr>
                        <a:t>Lecce</a:t>
                      </a:r>
                      <a:endParaRPr lang="it-IT" sz="14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036" marR="9036" marT="903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u="none" strike="noStrike" dirty="0">
                          <a:latin typeface="Arial" pitchFamily="34" charset="0"/>
                          <a:cs typeface="Arial" pitchFamily="34" charset="0"/>
                        </a:rPr>
                        <a:t>100</a:t>
                      </a:r>
                      <a:endParaRPr lang="it-IT" sz="14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036" marR="9036" marT="903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u="none" strike="noStrike" dirty="0">
                          <a:latin typeface="Arial" pitchFamily="34" charset="0"/>
                          <a:cs typeface="Arial" pitchFamily="34" charset="0"/>
                        </a:rPr>
                        <a:t>Milano</a:t>
                      </a:r>
                      <a:endParaRPr lang="it-IT" sz="14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036" marR="9036" marT="903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u="none" strike="noStrike" dirty="0">
                          <a:latin typeface="Arial" pitchFamily="34" charset="0"/>
                          <a:cs typeface="Arial" pitchFamily="34" charset="0"/>
                        </a:rPr>
                        <a:t>100</a:t>
                      </a:r>
                      <a:endParaRPr lang="it-IT" sz="14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036" marR="9036" marT="903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u="none" strike="noStrike" dirty="0">
                          <a:latin typeface="Arial" pitchFamily="34" charset="0"/>
                          <a:cs typeface="Arial" pitchFamily="34" charset="0"/>
                        </a:rPr>
                        <a:t>Caserta</a:t>
                      </a:r>
                      <a:endParaRPr lang="it-IT" sz="14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036" marR="9036" marT="903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u="none" strike="noStrike" dirty="0">
                          <a:latin typeface="Arial" pitchFamily="34" charset="0"/>
                          <a:cs typeface="Arial" pitchFamily="34" charset="0"/>
                        </a:rPr>
                        <a:t>100</a:t>
                      </a:r>
                      <a:endParaRPr lang="it-IT" sz="14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036" marR="9036" marT="903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u="none" strike="noStrike" dirty="0">
                          <a:latin typeface="Arial" pitchFamily="34" charset="0"/>
                          <a:cs typeface="Arial" pitchFamily="34" charset="0"/>
                        </a:rPr>
                        <a:t>Roma</a:t>
                      </a:r>
                      <a:endParaRPr lang="it-IT" sz="14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036" marR="9036" marT="903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u="none" strike="noStrike" dirty="0">
                          <a:latin typeface="Arial" pitchFamily="34" charset="0"/>
                          <a:cs typeface="Arial" pitchFamily="34" charset="0"/>
                        </a:rPr>
                        <a:t>100</a:t>
                      </a:r>
                      <a:endParaRPr lang="it-IT" sz="14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036" marR="9036" marT="9036" marB="0" anchor="b"/>
                </a:tc>
              </a:tr>
              <a:tr h="360040"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u="none" strike="noStrike">
                          <a:latin typeface="Arial" pitchFamily="34" charset="0"/>
                          <a:cs typeface="Arial" pitchFamily="34" charset="0"/>
                        </a:rPr>
                        <a:t>Treviso</a:t>
                      </a:r>
                      <a:endParaRPr lang="it-IT" sz="1400" b="0" i="0" u="none" strike="noStrike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036" marR="9036" marT="903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u="none" strike="noStrike">
                          <a:latin typeface="Arial" pitchFamily="34" charset="0"/>
                          <a:cs typeface="Arial" pitchFamily="34" charset="0"/>
                        </a:rPr>
                        <a:t>99</a:t>
                      </a:r>
                      <a:endParaRPr lang="it-IT" sz="1400" b="0" i="0" u="none" strike="noStrike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036" marR="9036" marT="903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u="none" strike="noStrike">
                          <a:latin typeface="Arial" pitchFamily="34" charset="0"/>
                          <a:cs typeface="Arial" pitchFamily="34" charset="0"/>
                        </a:rPr>
                        <a:t>Napoli</a:t>
                      </a:r>
                      <a:endParaRPr lang="it-IT" sz="1400" b="0" i="0" u="none" strike="noStrike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036" marR="9036" marT="903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u="none" strike="noStrike">
                          <a:latin typeface="Arial" pitchFamily="34" charset="0"/>
                          <a:cs typeface="Arial" pitchFamily="34" charset="0"/>
                        </a:rPr>
                        <a:t>97</a:t>
                      </a:r>
                      <a:endParaRPr lang="it-IT" sz="1400" b="0" i="0" u="none" strike="noStrike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036" marR="9036" marT="903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u="none" strike="noStrike">
                          <a:latin typeface="Arial" pitchFamily="34" charset="0"/>
                          <a:cs typeface="Arial" pitchFamily="34" charset="0"/>
                        </a:rPr>
                        <a:t>Roma</a:t>
                      </a:r>
                      <a:endParaRPr lang="it-IT" sz="1400" b="0" i="0" u="none" strike="noStrike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036" marR="9036" marT="903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u="none" strike="noStrike" dirty="0">
                          <a:latin typeface="Arial" pitchFamily="34" charset="0"/>
                          <a:cs typeface="Arial" pitchFamily="34" charset="0"/>
                        </a:rPr>
                        <a:t>99</a:t>
                      </a:r>
                      <a:endParaRPr lang="it-IT" sz="14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036" marR="9036" marT="903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u="none" strike="noStrike" dirty="0">
                          <a:latin typeface="Arial" pitchFamily="34" charset="0"/>
                          <a:cs typeface="Arial" pitchFamily="34" charset="0"/>
                        </a:rPr>
                        <a:t>Bologna</a:t>
                      </a:r>
                      <a:endParaRPr lang="it-IT" sz="14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036" marR="9036" marT="903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u="none" strike="noStrike" dirty="0">
                          <a:latin typeface="Arial" pitchFamily="34" charset="0"/>
                          <a:cs typeface="Arial" pitchFamily="34" charset="0"/>
                        </a:rPr>
                        <a:t>91</a:t>
                      </a:r>
                      <a:endParaRPr lang="it-IT" sz="14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036" marR="9036" marT="903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u="none" strike="noStrike">
                          <a:latin typeface="Arial" pitchFamily="34" charset="0"/>
                          <a:cs typeface="Arial" pitchFamily="34" charset="0"/>
                        </a:rPr>
                        <a:t>Milano</a:t>
                      </a:r>
                      <a:endParaRPr lang="it-IT" sz="1400" b="0" i="0" u="none" strike="noStrike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036" marR="9036" marT="903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u="none" strike="noStrike">
                          <a:latin typeface="Arial" pitchFamily="34" charset="0"/>
                          <a:cs typeface="Arial" pitchFamily="34" charset="0"/>
                        </a:rPr>
                        <a:t>88</a:t>
                      </a:r>
                      <a:endParaRPr lang="it-IT" sz="1400" b="0" i="0" u="none" strike="noStrike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036" marR="9036" marT="9036" marB="0" anchor="b"/>
                </a:tc>
              </a:tr>
              <a:tr h="360040"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u="none" strike="noStrike">
                          <a:latin typeface="Arial" pitchFamily="34" charset="0"/>
                          <a:cs typeface="Arial" pitchFamily="34" charset="0"/>
                        </a:rPr>
                        <a:t>Vicenza</a:t>
                      </a:r>
                      <a:endParaRPr lang="it-IT" sz="1400" b="0" i="0" u="none" strike="noStrike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036" marR="9036" marT="903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u="none" strike="noStrike">
                          <a:latin typeface="Arial" pitchFamily="34" charset="0"/>
                          <a:cs typeface="Arial" pitchFamily="34" charset="0"/>
                        </a:rPr>
                        <a:t>92</a:t>
                      </a:r>
                      <a:endParaRPr lang="it-IT" sz="1400" b="0" i="0" u="none" strike="noStrike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036" marR="9036" marT="903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u="none" strike="noStrike">
                          <a:latin typeface="Arial" pitchFamily="34" charset="0"/>
                          <a:cs typeface="Arial" pitchFamily="34" charset="0"/>
                        </a:rPr>
                        <a:t>Bari</a:t>
                      </a:r>
                      <a:endParaRPr lang="it-IT" sz="1400" b="0" i="0" u="none" strike="noStrike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036" marR="9036" marT="903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u="none" strike="noStrike">
                          <a:latin typeface="Arial" pitchFamily="34" charset="0"/>
                          <a:cs typeface="Arial" pitchFamily="34" charset="0"/>
                        </a:rPr>
                        <a:t>87</a:t>
                      </a:r>
                      <a:endParaRPr lang="it-IT" sz="1400" b="0" i="0" u="none" strike="noStrike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036" marR="9036" marT="903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u="none" strike="noStrike" dirty="0">
                          <a:latin typeface="Arial" pitchFamily="34" charset="0"/>
                          <a:cs typeface="Arial" pitchFamily="34" charset="0"/>
                        </a:rPr>
                        <a:t>Napoli</a:t>
                      </a:r>
                      <a:endParaRPr lang="it-IT" sz="14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036" marR="9036" marT="903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u="none" strike="noStrike">
                          <a:latin typeface="Arial" pitchFamily="34" charset="0"/>
                          <a:cs typeface="Arial" pitchFamily="34" charset="0"/>
                        </a:rPr>
                        <a:t>94</a:t>
                      </a:r>
                      <a:endParaRPr lang="it-IT" sz="1400" b="0" i="0" u="none" strike="noStrike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036" marR="9036" marT="903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u="none" strike="noStrike">
                          <a:latin typeface="Arial" pitchFamily="34" charset="0"/>
                          <a:cs typeface="Arial" pitchFamily="34" charset="0"/>
                        </a:rPr>
                        <a:t>Catania</a:t>
                      </a:r>
                      <a:endParaRPr lang="it-IT" sz="1400" b="0" i="0" u="none" strike="noStrike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036" marR="9036" marT="903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u="none" strike="noStrike" dirty="0">
                          <a:latin typeface="Arial" pitchFamily="34" charset="0"/>
                          <a:cs typeface="Arial" pitchFamily="34" charset="0"/>
                        </a:rPr>
                        <a:t>86</a:t>
                      </a:r>
                      <a:endParaRPr lang="it-IT" sz="14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036" marR="9036" marT="903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u="none" strike="noStrike" dirty="0"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endParaRPr lang="it-IT" sz="14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036" marR="9036" marT="903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u="none" strike="noStrike" dirty="0"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endParaRPr lang="it-IT" sz="14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036" marR="9036" marT="9036" marB="0" anchor="b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/>
          </a:bodyPr>
          <a:lstStyle/>
          <a:p>
            <a:r>
              <a:rPr lang="it-IT" sz="2800" dirty="0" smtClean="0">
                <a:latin typeface="Arial" pitchFamily="34" charset="0"/>
                <a:cs typeface="Arial" pitchFamily="34" charset="0"/>
              </a:rPr>
              <a:t>Principali argomenti correlati alle Key </a:t>
            </a:r>
            <a:r>
              <a:rPr lang="it-IT" sz="2800" dirty="0" err="1" smtClean="0">
                <a:latin typeface="Arial" pitchFamily="34" charset="0"/>
                <a:cs typeface="Arial" pitchFamily="34" charset="0"/>
              </a:rPr>
              <a:t>Words</a:t>
            </a:r>
            <a:endParaRPr lang="it-IT" sz="28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Immagine 4" descr="logo unicatt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851920" y="5301208"/>
            <a:ext cx="1224136" cy="1224136"/>
          </a:xfrm>
          <a:prstGeom prst="rect">
            <a:avLst/>
          </a:prstGeom>
        </p:spPr>
      </p:pic>
      <p:sp>
        <p:nvSpPr>
          <p:cNvPr id="6" name="Segnaposto contenuto 5"/>
          <p:cNvSpPr txBox="1">
            <a:spLocks noGrp="1"/>
          </p:cNvSpPr>
          <p:nvPr>
            <p:ph idx="1"/>
          </p:nvPr>
        </p:nvSpPr>
        <p:spPr>
          <a:xfrm>
            <a:off x="3419872" y="1700808"/>
            <a:ext cx="2016347" cy="3268571"/>
          </a:xfrm>
          <a:prstGeom prst="roundRect">
            <a:avLst/>
          </a:prstGeom>
          <a:noFill/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  <a:buNone/>
            </a:pPr>
            <a:r>
              <a:rPr lang="it-IT" sz="2400" dirty="0" smtClean="0">
                <a:latin typeface="Arial" pitchFamily="34" charset="0"/>
                <a:cs typeface="Arial" pitchFamily="34" charset="0"/>
              </a:rPr>
              <a:t>Cibo</a:t>
            </a:r>
          </a:p>
          <a:p>
            <a:pPr algn="ctr">
              <a:lnSpc>
                <a:spcPct val="150000"/>
              </a:lnSpc>
              <a:buNone/>
            </a:pPr>
            <a:r>
              <a:rPr lang="it-IT" sz="2400" dirty="0" smtClean="0">
                <a:latin typeface="Arial" pitchFamily="34" charset="0"/>
                <a:cs typeface="Arial" pitchFamily="34" charset="0"/>
              </a:rPr>
              <a:t>Acqua </a:t>
            </a:r>
          </a:p>
          <a:p>
            <a:pPr algn="ctr">
              <a:lnSpc>
                <a:spcPct val="150000"/>
              </a:lnSpc>
              <a:buNone/>
            </a:pPr>
            <a:r>
              <a:rPr lang="it-IT" sz="2400" dirty="0" smtClean="0">
                <a:latin typeface="Arial" pitchFamily="34" charset="0"/>
                <a:cs typeface="Arial" pitchFamily="34" charset="0"/>
              </a:rPr>
              <a:t>Terra</a:t>
            </a:r>
          </a:p>
          <a:p>
            <a:pPr algn="ctr">
              <a:lnSpc>
                <a:spcPct val="150000"/>
              </a:lnSpc>
              <a:buNone/>
            </a:pPr>
            <a:r>
              <a:rPr lang="it-IT" sz="2400" dirty="0" smtClean="0">
                <a:latin typeface="Arial" pitchFamily="34" charset="0"/>
                <a:cs typeface="Arial" pitchFamily="34" charset="0"/>
              </a:rPr>
              <a:t>Salute</a:t>
            </a:r>
          </a:p>
          <a:p>
            <a:pPr algn="ctr">
              <a:lnSpc>
                <a:spcPct val="150000"/>
              </a:lnSpc>
              <a:buNone/>
            </a:pPr>
            <a:r>
              <a:rPr lang="it-IT" sz="2400" dirty="0" smtClean="0">
                <a:latin typeface="Arial" pitchFamily="34" charset="0"/>
                <a:cs typeface="Arial" pitchFamily="34" charset="0"/>
              </a:rPr>
              <a:t>Risorsa</a:t>
            </a:r>
            <a:endParaRPr lang="it-IT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CasellaDiTesto 6"/>
          <p:cNvSpPr txBox="1"/>
          <p:nvPr/>
        </p:nvSpPr>
        <p:spPr>
          <a:xfrm>
            <a:off x="590344" y="2258396"/>
            <a:ext cx="230425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>
                <a:latin typeface="Arial" pitchFamily="34" charset="0"/>
                <a:cs typeface="Arial" pitchFamily="34" charset="0"/>
              </a:rPr>
              <a:t>- Soap </a:t>
            </a:r>
            <a:r>
              <a:rPr lang="it-IT" dirty="0" err="1" smtClean="0">
                <a:latin typeface="Arial" pitchFamily="34" charset="0"/>
                <a:cs typeface="Arial" pitchFamily="34" charset="0"/>
              </a:rPr>
              <a:t>Industry</a:t>
            </a:r>
            <a:endParaRPr lang="it-IT" dirty="0" smtClean="0">
              <a:latin typeface="Arial" pitchFamily="34" charset="0"/>
              <a:cs typeface="Arial" pitchFamily="34" charset="0"/>
            </a:endParaRPr>
          </a:p>
          <a:p>
            <a:r>
              <a:rPr lang="it-IT" dirty="0" smtClean="0">
                <a:latin typeface="Arial" pitchFamily="34" charset="0"/>
                <a:cs typeface="Arial" pitchFamily="34" charset="0"/>
              </a:rPr>
              <a:t>- Acqua di Parma</a:t>
            </a:r>
          </a:p>
          <a:p>
            <a:r>
              <a:rPr lang="it-IT" dirty="0" smtClean="0">
                <a:latin typeface="Arial" pitchFamily="34" charset="0"/>
                <a:cs typeface="Arial" pitchFamily="34" charset="0"/>
              </a:rPr>
              <a:t>- Composti chimici</a:t>
            </a:r>
            <a:endParaRPr lang="it-IT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CasellaDiTesto 7"/>
          <p:cNvSpPr txBox="1"/>
          <p:nvPr/>
        </p:nvSpPr>
        <p:spPr>
          <a:xfrm>
            <a:off x="6083188" y="2905784"/>
            <a:ext cx="237626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Tx/>
              <a:buChar char="-"/>
            </a:pPr>
            <a:r>
              <a:rPr lang="it-IT" dirty="0" smtClean="0">
                <a:latin typeface="Arial" pitchFamily="34" charset="0"/>
                <a:cs typeface="Arial" pitchFamily="34" charset="0"/>
              </a:rPr>
              <a:t>Pianeta Terra</a:t>
            </a:r>
          </a:p>
          <a:p>
            <a:pPr>
              <a:buFontTx/>
              <a:buChar char="-"/>
            </a:pPr>
            <a:r>
              <a:rPr lang="it-IT" dirty="0" smtClean="0">
                <a:latin typeface="Arial" pitchFamily="34" charset="0"/>
                <a:cs typeface="Arial" pitchFamily="34" charset="0"/>
              </a:rPr>
              <a:t> Terra Network</a:t>
            </a:r>
          </a:p>
          <a:p>
            <a:pPr>
              <a:buFontTx/>
              <a:buChar char="-"/>
            </a:pPr>
            <a:r>
              <a:rPr lang="it-IT" dirty="0" smtClean="0">
                <a:latin typeface="Arial" pitchFamily="34" charset="0"/>
                <a:cs typeface="Arial" pitchFamily="34" charset="0"/>
              </a:rPr>
              <a:t> G1 </a:t>
            </a:r>
            <a:r>
              <a:rPr lang="it-IT" dirty="0" err="1" smtClean="0">
                <a:latin typeface="Arial" pitchFamily="34" charset="0"/>
                <a:cs typeface="Arial" pitchFamily="34" charset="0"/>
              </a:rPr>
              <a:t>Portal</a:t>
            </a:r>
            <a:endParaRPr lang="it-IT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CasellaDiTesto 8"/>
          <p:cNvSpPr txBox="1"/>
          <p:nvPr/>
        </p:nvSpPr>
        <p:spPr>
          <a:xfrm>
            <a:off x="539552" y="3621794"/>
            <a:ext cx="25922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Tx/>
              <a:buChar char="-"/>
            </a:pPr>
            <a:r>
              <a:rPr lang="it-IT" dirty="0" smtClean="0">
                <a:latin typeface="Arial" pitchFamily="34" charset="0"/>
                <a:cs typeface="Arial" pitchFamily="34" charset="0"/>
              </a:rPr>
              <a:t>Ministero della salute</a:t>
            </a:r>
          </a:p>
          <a:p>
            <a:pPr>
              <a:buFontTx/>
              <a:buChar char="-"/>
            </a:pPr>
            <a:r>
              <a:rPr lang="it-IT" dirty="0" smtClean="0">
                <a:latin typeface="Arial" pitchFamily="34" charset="0"/>
                <a:cs typeface="Arial" pitchFamily="34" charset="0"/>
              </a:rPr>
              <a:t> Salute mentale</a:t>
            </a:r>
          </a:p>
          <a:p>
            <a:pPr>
              <a:buFontTx/>
              <a:buChar char="-"/>
            </a:pPr>
            <a:r>
              <a:rPr lang="it-IT" dirty="0" smtClean="0">
                <a:latin typeface="Arial" pitchFamily="34" charset="0"/>
                <a:cs typeface="Arial" pitchFamily="34" charset="0"/>
              </a:rPr>
              <a:t> Mix Salute (serie tv)</a:t>
            </a:r>
            <a:endParaRPr lang="it-IT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CasellaDiTesto 9"/>
          <p:cNvSpPr txBox="1"/>
          <p:nvPr/>
        </p:nvSpPr>
        <p:spPr>
          <a:xfrm>
            <a:off x="6012160" y="4214615"/>
            <a:ext cx="216024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Tx/>
              <a:buChar char="-"/>
            </a:pPr>
            <a:r>
              <a:rPr lang="it-IT" dirty="0" smtClean="0">
                <a:latin typeface="Arial" pitchFamily="34" charset="0"/>
                <a:cs typeface="Arial" pitchFamily="34" charset="0"/>
              </a:rPr>
              <a:t>Risorse naturali</a:t>
            </a:r>
          </a:p>
          <a:p>
            <a:pPr>
              <a:buFontTx/>
              <a:buChar char="-"/>
            </a:pPr>
            <a:r>
              <a:rPr lang="it-IT" dirty="0" smtClean="0">
                <a:latin typeface="Arial" pitchFamily="34" charset="0"/>
                <a:cs typeface="Arial" pitchFamily="34" charset="0"/>
              </a:rPr>
              <a:t> Risorse umane</a:t>
            </a:r>
          </a:p>
          <a:p>
            <a:pPr>
              <a:buFontTx/>
              <a:buChar char="-"/>
            </a:pPr>
            <a:r>
              <a:rPr lang="it-IT" dirty="0" smtClean="0">
                <a:latin typeface="Arial" pitchFamily="34" charset="0"/>
                <a:cs typeface="Arial" pitchFamily="34" charset="0"/>
              </a:rPr>
              <a:t> Lavoro</a:t>
            </a:r>
            <a:endParaRPr lang="it-IT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CasellaDiTesto 10"/>
          <p:cNvSpPr txBox="1"/>
          <p:nvPr/>
        </p:nvSpPr>
        <p:spPr>
          <a:xfrm>
            <a:off x="6012160" y="1772816"/>
            <a:ext cx="20882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Tx/>
              <a:buChar char="-"/>
            </a:pPr>
            <a:r>
              <a:rPr lang="it-IT" dirty="0" smtClean="0">
                <a:latin typeface="Arial" pitchFamily="34" charset="0"/>
                <a:cs typeface="Arial" pitchFamily="34" charset="0"/>
              </a:rPr>
              <a:t>Junk </a:t>
            </a:r>
            <a:r>
              <a:rPr lang="it-IT" dirty="0" err="1" smtClean="0">
                <a:latin typeface="Arial" pitchFamily="34" charset="0"/>
                <a:cs typeface="Arial" pitchFamily="34" charset="0"/>
              </a:rPr>
              <a:t>Food</a:t>
            </a:r>
            <a:endParaRPr lang="it-IT" dirty="0" smtClean="0">
              <a:latin typeface="Arial" pitchFamily="34" charset="0"/>
              <a:cs typeface="Arial" pitchFamily="34" charset="0"/>
            </a:endParaRPr>
          </a:p>
          <a:p>
            <a:pPr>
              <a:buFontTx/>
              <a:buChar char="-"/>
            </a:pPr>
            <a:r>
              <a:rPr lang="it-IT" dirty="0" smtClean="0">
                <a:latin typeface="Arial" pitchFamily="34" charset="0"/>
                <a:cs typeface="Arial" pitchFamily="34" charset="0"/>
              </a:rPr>
              <a:t> Grassi</a:t>
            </a:r>
            <a:endParaRPr lang="it-IT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Freccia a destra 19"/>
          <p:cNvSpPr/>
          <p:nvPr/>
        </p:nvSpPr>
        <p:spPr>
          <a:xfrm>
            <a:off x="5004048" y="2024844"/>
            <a:ext cx="864096" cy="20963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1" name="Freccia a destra 20"/>
          <p:cNvSpPr/>
          <p:nvPr/>
        </p:nvSpPr>
        <p:spPr>
          <a:xfrm rot="10800000">
            <a:off x="2901516" y="2696146"/>
            <a:ext cx="864096" cy="20963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2" name="Freccia a destra 21"/>
          <p:cNvSpPr/>
          <p:nvPr/>
        </p:nvSpPr>
        <p:spPr>
          <a:xfrm>
            <a:off x="5004048" y="3311407"/>
            <a:ext cx="864096" cy="20963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3" name="Freccia a destra 22"/>
          <p:cNvSpPr/>
          <p:nvPr/>
        </p:nvSpPr>
        <p:spPr>
          <a:xfrm rot="10800000">
            <a:off x="2881281" y="3905521"/>
            <a:ext cx="864096" cy="20963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4" name="Freccia a destra 23"/>
          <p:cNvSpPr/>
          <p:nvPr/>
        </p:nvSpPr>
        <p:spPr>
          <a:xfrm>
            <a:off x="5076056" y="4571462"/>
            <a:ext cx="864096" cy="20963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/>
          </a:bodyPr>
          <a:lstStyle/>
          <a:p>
            <a:r>
              <a:rPr lang="it-IT" sz="2800" dirty="0" smtClean="0">
                <a:latin typeface="Arial" pitchFamily="34" charset="0"/>
                <a:cs typeface="Arial" pitchFamily="34" charset="0"/>
              </a:rPr>
              <a:t>Principali argomenti correlati alle Key </a:t>
            </a:r>
            <a:r>
              <a:rPr lang="it-IT" sz="2800" dirty="0" err="1" smtClean="0">
                <a:latin typeface="Arial" pitchFamily="34" charset="0"/>
                <a:cs typeface="Arial" pitchFamily="34" charset="0"/>
              </a:rPr>
              <a:t>Words</a:t>
            </a:r>
            <a:endParaRPr lang="it-IT" sz="28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Immagine 4" descr="logo unicatt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851920" y="5301208"/>
            <a:ext cx="1224136" cy="1224136"/>
          </a:xfrm>
          <a:prstGeom prst="rect">
            <a:avLst/>
          </a:prstGeom>
        </p:spPr>
      </p:pic>
      <p:sp>
        <p:nvSpPr>
          <p:cNvPr id="6" name="Segnaposto contenuto 5"/>
          <p:cNvSpPr txBox="1">
            <a:spLocks noGrp="1"/>
          </p:cNvSpPr>
          <p:nvPr>
            <p:ph idx="1"/>
          </p:nvPr>
        </p:nvSpPr>
        <p:spPr>
          <a:xfrm>
            <a:off x="3419872" y="1700808"/>
            <a:ext cx="2160240" cy="3341025"/>
          </a:xfrm>
          <a:prstGeom prst="roundRect">
            <a:avLst/>
          </a:prstGeom>
          <a:noFill/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  <a:buNone/>
            </a:pPr>
            <a:r>
              <a:rPr lang="it-IT" sz="2400" dirty="0" smtClean="0">
                <a:latin typeface="Arial" pitchFamily="34" charset="0"/>
                <a:cs typeface="Arial" pitchFamily="34" charset="0"/>
              </a:rPr>
              <a:t>Lavoro</a:t>
            </a:r>
          </a:p>
          <a:p>
            <a:pPr algn="ctr">
              <a:lnSpc>
                <a:spcPct val="150000"/>
              </a:lnSpc>
              <a:buNone/>
            </a:pPr>
            <a:r>
              <a:rPr lang="it-IT" sz="2400" dirty="0" smtClean="0">
                <a:latin typeface="Arial" pitchFamily="34" charset="0"/>
                <a:cs typeface="Arial" pitchFamily="34" charset="0"/>
              </a:rPr>
              <a:t>Scuola </a:t>
            </a:r>
          </a:p>
          <a:p>
            <a:pPr algn="ctr">
              <a:lnSpc>
                <a:spcPct val="150000"/>
              </a:lnSpc>
              <a:buNone/>
            </a:pPr>
            <a:r>
              <a:rPr lang="it-IT" sz="2400" dirty="0" smtClean="0">
                <a:latin typeface="Arial" pitchFamily="34" charset="0"/>
                <a:cs typeface="Arial" pitchFamily="34" charset="0"/>
              </a:rPr>
              <a:t>Casa</a:t>
            </a:r>
          </a:p>
          <a:p>
            <a:pPr algn="ctr">
              <a:lnSpc>
                <a:spcPct val="150000"/>
              </a:lnSpc>
              <a:buNone/>
            </a:pPr>
            <a:r>
              <a:rPr lang="it-IT" sz="2400" dirty="0" smtClean="0">
                <a:latin typeface="Arial" pitchFamily="34" charset="0"/>
                <a:cs typeface="Arial" pitchFamily="34" charset="0"/>
              </a:rPr>
              <a:t>Cultura</a:t>
            </a:r>
          </a:p>
          <a:p>
            <a:pPr algn="ctr">
              <a:lnSpc>
                <a:spcPct val="150000"/>
              </a:lnSpc>
              <a:buNone/>
            </a:pPr>
            <a:r>
              <a:rPr lang="it-IT" sz="2400" dirty="0" smtClean="0">
                <a:latin typeface="Arial" pitchFamily="34" charset="0"/>
                <a:cs typeface="Arial" pitchFamily="34" charset="0"/>
              </a:rPr>
              <a:t>Informazione</a:t>
            </a:r>
            <a:endParaRPr lang="it-IT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CasellaDiTesto 6"/>
          <p:cNvSpPr txBox="1"/>
          <p:nvPr/>
        </p:nvSpPr>
        <p:spPr>
          <a:xfrm>
            <a:off x="539552" y="2339300"/>
            <a:ext cx="230425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Tx/>
              <a:buChar char="-"/>
            </a:pPr>
            <a:r>
              <a:rPr lang="it-IT" dirty="0" smtClean="0">
                <a:latin typeface="Arial" pitchFamily="34" charset="0"/>
                <a:cs typeface="Arial" pitchFamily="34" charset="0"/>
              </a:rPr>
              <a:t> Scuola primaria</a:t>
            </a:r>
          </a:p>
          <a:p>
            <a:pPr>
              <a:buFontTx/>
              <a:buChar char="-"/>
            </a:pPr>
            <a:r>
              <a:rPr lang="it-IT" dirty="0" smtClean="0">
                <a:latin typeface="Arial" pitchFamily="34" charset="0"/>
                <a:cs typeface="Arial" pitchFamily="34" charset="0"/>
              </a:rPr>
              <a:t> Matteo </a:t>
            </a:r>
            <a:r>
              <a:rPr lang="it-IT" dirty="0" err="1" smtClean="0">
                <a:latin typeface="Arial" pitchFamily="34" charset="0"/>
                <a:cs typeface="Arial" pitchFamily="34" charset="0"/>
              </a:rPr>
              <a:t>Renzi</a:t>
            </a:r>
            <a:endParaRPr lang="it-IT" dirty="0" smtClean="0">
              <a:latin typeface="Arial" pitchFamily="34" charset="0"/>
              <a:cs typeface="Arial" pitchFamily="34" charset="0"/>
            </a:endParaRPr>
          </a:p>
          <a:p>
            <a:pPr>
              <a:buFontTx/>
              <a:buChar char="-"/>
            </a:pPr>
            <a:r>
              <a:rPr lang="it-IT" dirty="0" smtClean="0">
                <a:latin typeface="Arial" pitchFamily="34" charset="0"/>
                <a:cs typeface="Arial" pitchFamily="34" charset="0"/>
              </a:rPr>
              <a:t> Orizzonte scuola</a:t>
            </a:r>
            <a:endParaRPr lang="it-IT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CasellaDiTesto 7"/>
          <p:cNvSpPr txBox="1"/>
          <p:nvPr/>
        </p:nvSpPr>
        <p:spPr>
          <a:xfrm>
            <a:off x="6073323" y="2872858"/>
            <a:ext cx="237626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Tx/>
              <a:buChar char="-"/>
            </a:pPr>
            <a:r>
              <a:rPr lang="it-IT" dirty="0" smtClean="0">
                <a:latin typeface="Arial" pitchFamily="34" charset="0"/>
                <a:cs typeface="Arial" pitchFamily="34" charset="0"/>
              </a:rPr>
              <a:t> Immobiliare</a:t>
            </a:r>
          </a:p>
          <a:p>
            <a:pPr>
              <a:buFontTx/>
              <a:buChar char="-"/>
            </a:pPr>
            <a:r>
              <a:rPr lang="it-IT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it-IT" dirty="0" err="1" smtClean="0">
                <a:latin typeface="Arial" pitchFamily="34" charset="0"/>
                <a:cs typeface="Arial" pitchFamily="34" charset="0"/>
              </a:rPr>
              <a:t>Libero.it</a:t>
            </a:r>
            <a:endParaRPr lang="it-IT" dirty="0" smtClean="0">
              <a:latin typeface="Arial" pitchFamily="34" charset="0"/>
              <a:cs typeface="Arial" pitchFamily="34" charset="0"/>
            </a:endParaRPr>
          </a:p>
          <a:p>
            <a:pPr>
              <a:buFontTx/>
              <a:buChar char="-"/>
            </a:pPr>
            <a:r>
              <a:rPr lang="it-IT" dirty="0" smtClean="0">
                <a:latin typeface="Arial" pitchFamily="34" charset="0"/>
                <a:cs typeface="Arial" pitchFamily="34" charset="0"/>
              </a:rPr>
              <a:t> Arredamento</a:t>
            </a:r>
            <a:endParaRPr lang="it-IT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CasellaDiTesto 8"/>
          <p:cNvSpPr txBox="1"/>
          <p:nvPr/>
        </p:nvSpPr>
        <p:spPr>
          <a:xfrm>
            <a:off x="502047" y="3573016"/>
            <a:ext cx="25922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Tx/>
              <a:buChar char="-"/>
            </a:pPr>
            <a:r>
              <a:rPr lang="it-IT" dirty="0" smtClean="0">
                <a:latin typeface="Arial" pitchFamily="34" charset="0"/>
                <a:cs typeface="Arial" pitchFamily="34" charset="0"/>
              </a:rPr>
              <a:t> Antropologia</a:t>
            </a:r>
          </a:p>
          <a:p>
            <a:pPr>
              <a:buFontTx/>
              <a:buChar char="-"/>
            </a:pPr>
            <a:r>
              <a:rPr lang="it-IT" dirty="0" smtClean="0">
                <a:latin typeface="Arial" pitchFamily="34" charset="0"/>
                <a:cs typeface="Arial" pitchFamily="34" charset="0"/>
              </a:rPr>
              <a:t> Cultura pop</a:t>
            </a:r>
          </a:p>
          <a:p>
            <a:pPr>
              <a:buFontTx/>
              <a:buChar char="-"/>
            </a:pPr>
            <a:r>
              <a:rPr lang="it-IT" dirty="0" smtClean="0">
                <a:latin typeface="Arial" pitchFamily="34" charset="0"/>
                <a:cs typeface="Arial" pitchFamily="34" charset="0"/>
              </a:rPr>
              <a:t> Cultura cattolica</a:t>
            </a:r>
            <a:endParaRPr lang="it-IT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CasellaDiTesto 9"/>
          <p:cNvSpPr txBox="1"/>
          <p:nvPr/>
        </p:nvSpPr>
        <p:spPr>
          <a:xfrm>
            <a:off x="6012160" y="4213940"/>
            <a:ext cx="244827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Tx/>
              <a:buChar char="-"/>
            </a:pPr>
            <a:r>
              <a:rPr lang="it-IT" dirty="0" smtClean="0">
                <a:latin typeface="Arial" pitchFamily="34" charset="0"/>
                <a:cs typeface="Arial" pitchFamily="34" charset="0"/>
              </a:rPr>
              <a:t> Ossigeno</a:t>
            </a:r>
          </a:p>
          <a:p>
            <a:pPr>
              <a:buFontTx/>
              <a:buChar char="-"/>
            </a:pPr>
            <a:r>
              <a:rPr lang="it-IT" dirty="0" smtClean="0">
                <a:latin typeface="Arial" pitchFamily="34" charset="0"/>
                <a:cs typeface="Arial" pitchFamily="34" charset="0"/>
              </a:rPr>
              <a:t> Viaggiare</a:t>
            </a:r>
          </a:p>
          <a:p>
            <a:pPr>
              <a:buFontTx/>
              <a:buChar char="-"/>
            </a:pPr>
            <a:r>
              <a:rPr lang="it-IT" dirty="0" smtClean="0">
                <a:latin typeface="Arial" pitchFamily="34" charset="0"/>
                <a:cs typeface="Arial" pitchFamily="34" charset="0"/>
              </a:rPr>
              <a:t> Informazione libera</a:t>
            </a:r>
            <a:endParaRPr lang="it-IT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CasellaDiTesto 10"/>
          <p:cNvSpPr txBox="1"/>
          <p:nvPr/>
        </p:nvSpPr>
        <p:spPr>
          <a:xfrm>
            <a:off x="6012160" y="1710388"/>
            <a:ext cx="208823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Tx/>
              <a:buChar char="-"/>
            </a:pPr>
            <a:r>
              <a:rPr lang="it-IT" dirty="0" smtClean="0">
                <a:latin typeface="Arial" pitchFamily="34" charset="0"/>
                <a:cs typeface="Arial" pitchFamily="34" charset="0"/>
              </a:rPr>
              <a:t> Annunci lavoro</a:t>
            </a:r>
          </a:p>
          <a:p>
            <a:pPr>
              <a:buFontTx/>
              <a:buChar char="-"/>
            </a:pPr>
            <a:r>
              <a:rPr lang="it-IT" dirty="0" smtClean="0">
                <a:latin typeface="Arial" pitchFamily="34" charset="0"/>
                <a:cs typeface="Arial" pitchFamily="34" charset="0"/>
              </a:rPr>
              <a:t> Torino</a:t>
            </a:r>
          </a:p>
          <a:p>
            <a:pPr>
              <a:buFontTx/>
              <a:buChar char="-"/>
            </a:pPr>
            <a:endParaRPr lang="it-IT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Freccia a destra 17"/>
          <p:cNvSpPr/>
          <p:nvPr/>
        </p:nvSpPr>
        <p:spPr>
          <a:xfrm>
            <a:off x="5016874" y="2067235"/>
            <a:ext cx="864096" cy="20963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9" name="Freccia a destra 18"/>
          <p:cNvSpPr/>
          <p:nvPr/>
        </p:nvSpPr>
        <p:spPr>
          <a:xfrm>
            <a:off x="4990241" y="3311407"/>
            <a:ext cx="864096" cy="20963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0" name="Freccia a destra 19"/>
          <p:cNvSpPr/>
          <p:nvPr/>
        </p:nvSpPr>
        <p:spPr>
          <a:xfrm>
            <a:off x="5436096" y="4570787"/>
            <a:ext cx="371878" cy="20963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1" name="Freccia a destra 20"/>
          <p:cNvSpPr/>
          <p:nvPr/>
        </p:nvSpPr>
        <p:spPr>
          <a:xfrm rot="10800000">
            <a:off x="2901516" y="2696146"/>
            <a:ext cx="864096" cy="20963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2" name="Freccia a destra 21"/>
          <p:cNvSpPr/>
          <p:nvPr/>
        </p:nvSpPr>
        <p:spPr>
          <a:xfrm rot="10800000">
            <a:off x="2901516" y="3933056"/>
            <a:ext cx="864096" cy="20963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214</TotalTime>
  <Words>378</Words>
  <Application>Microsoft Office PowerPoint</Application>
  <PresentationFormat>Presentazione su schermo (4:3)</PresentationFormat>
  <Paragraphs>189</Paragraphs>
  <Slides>10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10</vt:i4>
      </vt:variant>
    </vt:vector>
  </HeadingPairs>
  <TitlesOfParts>
    <vt:vector size="11" baseType="lpstr">
      <vt:lpstr>Tema di Office</vt:lpstr>
      <vt:lpstr>Edicola Caritas</vt:lpstr>
      <vt:lpstr>Key Words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Principali argomenti correlati alle Key Words</vt:lpstr>
      <vt:lpstr>Principali argomenti correlati alle Key Words</vt:lpstr>
      <vt:lpstr>Principali argomenti correlati alle Key Words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Edicola Caritas</dc:title>
  <dc:creator>Francesca Malucelli</dc:creator>
  <cp:lastModifiedBy>Arcidiocesi di Milano</cp:lastModifiedBy>
  <cp:revision>11</cp:revision>
  <cp:lastPrinted>2015-03-27T13:17:39Z</cp:lastPrinted>
  <dcterms:created xsi:type="dcterms:W3CDTF">2015-03-24T16:08:20Z</dcterms:created>
  <dcterms:modified xsi:type="dcterms:W3CDTF">2015-03-27T13:18:27Z</dcterms:modified>
</cp:coreProperties>
</file>